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notesSlides/notesSlide12.xml" ContentType="application/vnd.openxmlformats-officedocument.presentationml.notesSlide+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diagrams/layout8.xml" ContentType="application/vnd.openxmlformats-officedocument.drawingml.diagram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notesSlides/notesSlide15.xml" ContentType="application/vnd.openxmlformats-officedocument.presentationml.notesSlide+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notesSlides/notesSlide13.xml" ContentType="application/vnd.openxmlformats-officedocument.presentationml.notesSlide+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Override PartName="/ppt/diagrams/colors7.xml" ContentType="application/vnd.openxmlformats-officedocument.drawingml.diagramColors+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Override PartName="/ppt/diagrams/quickStyle8.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21.xml" ContentType="application/vnd.openxmlformats-officedocument.presentationml.notesSlide+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70"/>
  </p:notesMasterIdLst>
  <p:handoutMasterIdLst>
    <p:handoutMasterId r:id="rId71"/>
  </p:handoutMasterIdLst>
  <p:sldIdLst>
    <p:sldId id="283" r:id="rId2"/>
    <p:sldId id="300" r:id="rId3"/>
    <p:sldId id="329" r:id="rId4"/>
    <p:sldId id="301" r:id="rId5"/>
    <p:sldId id="267" r:id="rId6"/>
    <p:sldId id="260" r:id="rId7"/>
    <p:sldId id="297" r:id="rId8"/>
    <p:sldId id="268" r:id="rId9"/>
    <p:sldId id="269" r:id="rId10"/>
    <p:sldId id="264" r:id="rId11"/>
    <p:sldId id="271" r:id="rId12"/>
    <p:sldId id="270" r:id="rId13"/>
    <p:sldId id="272" r:id="rId14"/>
    <p:sldId id="273" r:id="rId15"/>
    <p:sldId id="328" r:id="rId16"/>
    <p:sldId id="266" r:id="rId17"/>
    <p:sldId id="265" r:id="rId18"/>
    <p:sldId id="286" r:id="rId19"/>
    <p:sldId id="287" r:id="rId20"/>
    <p:sldId id="294" r:id="rId21"/>
    <p:sldId id="288" r:id="rId22"/>
    <p:sldId id="289" r:id="rId23"/>
    <p:sldId id="290" r:id="rId24"/>
    <p:sldId id="293" r:id="rId25"/>
    <p:sldId id="298" r:id="rId26"/>
    <p:sldId id="274" r:id="rId27"/>
    <p:sldId id="276" r:id="rId28"/>
    <p:sldId id="307" r:id="rId29"/>
    <p:sldId id="308" r:id="rId30"/>
    <p:sldId id="309" r:id="rId31"/>
    <p:sldId id="305" r:id="rId32"/>
    <p:sldId id="277" r:id="rId33"/>
    <p:sldId id="311" r:id="rId34"/>
    <p:sldId id="319" r:id="rId35"/>
    <p:sldId id="285" r:id="rId36"/>
    <p:sldId id="316" r:id="rId37"/>
    <p:sldId id="310" r:id="rId38"/>
    <p:sldId id="303" r:id="rId39"/>
    <p:sldId id="318" r:id="rId40"/>
    <p:sldId id="281" r:id="rId41"/>
    <p:sldId id="317" r:id="rId42"/>
    <p:sldId id="321" r:id="rId43"/>
    <p:sldId id="278" r:id="rId44"/>
    <p:sldId id="279" r:id="rId45"/>
    <p:sldId id="313" r:id="rId46"/>
    <p:sldId id="314" r:id="rId47"/>
    <p:sldId id="315" r:id="rId48"/>
    <p:sldId id="320" r:id="rId49"/>
    <p:sldId id="322" r:id="rId50"/>
    <p:sldId id="323" r:id="rId51"/>
    <p:sldId id="324" r:id="rId52"/>
    <p:sldId id="325" r:id="rId53"/>
    <p:sldId id="284" r:id="rId54"/>
    <p:sldId id="326" r:id="rId55"/>
    <p:sldId id="327" r:id="rId56"/>
    <p:sldId id="330" r:id="rId57"/>
    <p:sldId id="261" r:id="rId58"/>
    <p:sldId id="275" r:id="rId59"/>
    <p:sldId id="280" r:id="rId60"/>
    <p:sldId id="259" r:id="rId61"/>
    <p:sldId id="257" r:id="rId62"/>
    <p:sldId id="258" r:id="rId63"/>
    <p:sldId id="263" r:id="rId64"/>
    <p:sldId id="296" r:id="rId65"/>
    <p:sldId id="295" r:id="rId66"/>
    <p:sldId id="302" r:id="rId67"/>
    <p:sldId id="299" r:id="rId68"/>
    <p:sldId id="262" r:id="rId69"/>
  </p:sldIdLst>
  <p:sldSz cx="9144000" cy="6858000" type="screen4x3"/>
  <p:notesSz cx="6858000" cy="9083675"/>
  <p:defaultTextStyle>
    <a:defPPr>
      <a:defRPr lang="en-US"/>
    </a:defPPr>
    <a:lvl1pPr algn="l" rtl="0" fontAlgn="base">
      <a:spcBef>
        <a:spcPct val="0"/>
      </a:spcBef>
      <a:spcAft>
        <a:spcPct val="0"/>
      </a:spcAft>
      <a:defRPr sz="3200" kern="1200">
        <a:solidFill>
          <a:schemeClr val="tx2"/>
        </a:solidFill>
        <a:latin typeface="Arial" charset="0"/>
        <a:ea typeface="+mn-ea"/>
        <a:cs typeface="+mn-cs"/>
      </a:defRPr>
    </a:lvl1pPr>
    <a:lvl2pPr marL="457200" algn="l" rtl="0" fontAlgn="base">
      <a:spcBef>
        <a:spcPct val="0"/>
      </a:spcBef>
      <a:spcAft>
        <a:spcPct val="0"/>
      </a:spcAft>
      <a:defRPr sz="3200" kern="1200">
        <a:solidFill>
          <a:schemeClr val="tx2"/>
        </a:solidFill>
        <a:latin typeface="Arial" charset="0"/>
        <a:ea typeface="+mn-ea"/>
        <a:cs typeface="+mn-cs"/>
      </a:defRPr>
    </a:lvl2pPr>
    <a:lvl3pPr marL="914400" algn="l" rtl="0" fontAlgn="base">
      <a:spcBef>
        <a:spcPct val="0"/>
      </a:spcBef>
      <a:spcAft>
        <a:spcPct val="0"/>
      </a:spcAft>
      <a:defRPr sz="3200" kern="1200">
        <a:solidFill>
          <a:schemeClr val="tx2"/>
        </a:solidFill>
        <a:latin typeface="Arial" charset="0"/>
        <a:ea typeface="+mn-ea"/>
        <a:cs typeface="+mn-cs"/>
      </a:defRPr>
    </a:lvl3pPr>
    <a:lvl4pPr marL="1371600" algn="l" rtl="0" fontAlgn="base">
      <a:spcBef>
        <a:spcPct val="0"/>
      </a:spcBef>
      <a:spcAft>
        <a:spcPct val="0"/>
      </a:spcAft>
      <a:defRPr sz="3200" kern="1200">
        <a:solidFill>
          <a:schemeClr val="tx2"/>
        </a:solidFill>
        <a:latin typeface="Arial" charset="0"/>
        <a:ea typeface="+mn-ea"/>
        <a:cs typeface="+mn-cs"/>
      </a:defRPr>
    </a:lvl4pPr>
    <a:lvl5pPr marL="1828800" algn="l" rtl="0" fontAlgn="base">
      <a:spcBef>
        <a:spcPct val="0"/>
      </a:spcBef>
      <a:spcAft>
        <a:spcPct val="0"/>
      </a:spcAft>
      <a:defRPr sz="3200" kern="1200">
        <a:solidFill>
          <a:schemeClr val="tx2"/>
        </a:solidFill>
        <a:latin typeface="Arial" charset="0"/>
        <a:ea typeface="+mn-ea"/>
        <a:cs typeface="+mn-cs"/>
      </a:defRPr>
    </a:lvl5pPr>
    <a:lvl6pPr marL="2286000" algn="l" defTabSz="914400" rtl="0" eaLnBrk="1" latinLnBrk="0" hangingPunct="1">
      <a:defRPr sz="3200" kern="1200">
        <a:solidFill>
          <a:schemeClr val="tx2"/>
        </a:solidFill>
        <a:latin typeface="Arial" charset="0"/>
        <a:ea typeface="+mn-ea"/>
        <a:cs typeface="+mn-cs"/>
      </a:defRPr>
    </a:lvl6pPr>
    <a:lvl7pPr marL="2743200" algn="l" defTabSz="914400" rtl="0" eaLnBrk="1" latinLnBrk="0" hangingPunct="1">
      <a:defRPr sz="3200" kern="1200">
        <a:solidFill>
          <a:schemeClr val="tx2"/>
        </a:solidFill>
        <a:latin typeface="Arial" charset="0"/>
        <a:ea typeface="+mn-ea"/>
        <a:cs typeface="+mn-cs"/>
      </a:defRPr>
    </a:lvl7pPr>
    <a:lvl8pPr marL="3200400" algn="l" defTabSz="914400" rtl="0" eaLnBrk="1" latinLnBrk="0" hangingPunct="1">
      <a:defRPr sz="3200" kern="1200">
        <a:solidFill>
          <a:schemeClr val="tx2"/>
        </a:solidFill>
        <a:latin typeface="Arial" charset="0"/>
        <a:ea typeface="+mn-ea"/>
        <a:cs typeface="+mn-cs"/>
      </a:defRPr>
    </a:lvl8pPr>
    <a:lvl9pPr marL="3657600" algn="l" defTabSz="914400" rtl="0" eaLnBrk="1" latinLnBrk="0" hangingPunct="1">
      <a:defRPr sz="3200" kern="1200">
        <a:solidFill>
          <a:schemeClr val="tx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646496"/>
    <a:srgbClr val="808080"/>
    <a:srgbClr val="0000FF"/>
    <a:srgbClr val="FFFFCC"/>
    <a:srgbClr val="FFFF00"/>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80725" autoAdjust="0"/>
  </p:normalViewPr>
  <p:slideViewPr>
    <p:cSldViewPr>
      <p:cViewPr varScale="1">
        <p:scale>
          <a:sx n="88" d="100"/>
          <a:sy n="88" d="100"/>
        </p:scale>
        <p:origin x="-654" y="-102"/>
      </p:cViewPr>
      <p:guideLst>
        <p:guide orient="horz" pos="2160"/>
        <p:guide pos="2880"/>
      </p:guideLst>
    </p:cSldViewPr>
  </p:slideViewPr>
  <p:outlineViewPr>
    <p:cViewPr>
      <p:scale>
        <a:sx n="33" d="100"/>
        <a:sy n="33" d="100"/>
      </p:scale>
      <p:origin x="0" y="23154"/>
    </p:cViewPr>
  </p:outlineViewPr>
  <p:notesTextViewPr>
    <p:cViewPr>
      <p:scale>
        <a:sx n="100" d="100"/>
        <a:sy n="100" d="100"/>
      </p:scale>
      <p:origin x="0" y="0"/>
    </p:cViewPr>
  </p:notesTextViewPr>
  <p:sorterViewPr>
    <p:cViewPr>
      <p:scale>
        <a:sx n="100" d="100"/>
        <a:sy n="100" d="100"/>
      </p:scale>
      <p:origin x="0" y="849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0BEA12-0532-47C7-9CBE-938D69989774}" type="doc">
      <dgm:prSet loTypeId="urn:microsoft.com/office/officeart/2005/8/layout/pyramid3" loCatId="pyramid" qsTypeId="urn:microsoft.com/office/officeart/2005/8/quickstyle/3d2" qsCatId="3D" csTypeId="urn:microsoft.com/office/officeart/2005/8/colors/accent1_2#1" csCatId="accent1" phldr="1"/>
      <dgm:spPr/>
      <dgm:t>
        <a:bodyPr/>
        <a:lstStyle/>
        <a:p>
          <a:endParaRPr lang="en-US"/>
        </a:p>
      </dgm:t>
    </dgm:pt>
    <dgm:pt modelId="{9D267BD5-2772-42B8-BEB6-E368AC971550}" type="pres">
      <dgm:prSet presAssocID="{E30BEA12-0532-47C7-9CBE-938D69989774}" presName="Name0" presStyleCnt="0">
        <dgm:presLayoutVars>
          <dgm:dir/>
          <dgm:animLvl val="lvl"/>
          <dgm:resizeHandles val="exact"/>
        </dgm:presLayoutVars>
      </dgm:prSet>
      <dgm:spPr/>
      <dgm:t>
        <a:bodyPr/>
        <a:lstStyle/>
        <a:p>
          <a:endParaRPr lang="en-US"/>
        </a:p>
      </dgm:t>
    </dgm:pt>
  </dgm:ptLst>
  <dgm:cxnLst>
    <dgm:cxn modelId="{7952387E-3050-46D8-A7BC-2D757CB55B0A}" type="presOf" srcId="{E30BEA12-0532-47C7-9CBE-938D69989774}" destId="{9D267BD5-2772-42B8-BEB6-E368AC971550}" srcOrd="0" destOrd="0" presId="urn:microsoft.com/office/officeart/2005/8/layout/pyramid3"/>
  </dgm:cxnLst>
  <dgm:bg/>
  <dgm:whole>
    <a:effectLst/>
  </dgm:whole>
</dgm:dataModel>
</file>

<file path=ppt/diagrams/data2.xml><?xml version="1.0" encoding="utf-8"?>
<dgm:dataModel xmlns:dgm="http://schemas.openxmlformats.org/drawingml/2006/diagram" xmlns:a="http://schemas.openxmlformats.org/drawingml/2006/main">
  <dgm:ptLst>
    <dgm:pt modelId="{F8FF6D57-E2CE-4754-B02A-67031882A73A}" type="doc">
      <dgm:prSet loTypeId="urn:microsoft.com/office/officeart/2005/8/layout/pyramid3" loCatId="pyramid" qsTypeId="urn:microsoft.com/office/officeart/2005/8/quickstyle/simple1#1" qsCatId="simple" csTypeId="urn:microsoft.com/office/officeart/2005/8/colors/accent1_2#2" csCatId="accent1" phldr="1"/>
      <dgm:spPr/>
      <dgm:t>
        <a:bodyPr/>
        <a:lstStyle/>
        <a:p>
          <a:endParaRPr lang="en-US"/>
        </a:p>
      </dgm:t>
    </dgm:pt>
    <dgm:pt modelId="{7E431CED-8B6A-4B5E-9AB8-A400C633377F}">
      <dgm:prSet/>
      <dgm:spPr>
        <a:solidFill>
          <a:schemeClr val="accent1">
            <a:lumMod val="75000"/>
          </a:schemeClr>
        </a:solidFill>
        <a:ln>
          <a:solidFill>
            <a:srgbClr val="FF0000"/>
          </a:solidFill>
        </a:ln>
        <a:effectLst>
          <a:glow rad="228600">
            <a:srgbClr val="646496">
              <a:alpha val="40000"/>
            </a:srgbClr>
          </a:glow>
          <a:outerShdw blurRad="44450" dist="27940" dir="5400000" algn="ctr">
            <a:srgbClr val="000000">
              <a:alpha val="32000"/>
            </a:srgbClr>
          </a:outerShdw>
          <a:reflection blurRad="6350" stA="50000" endA="275" endPos="40000" dist="101600" dir="5400000" sy="-100000" algn="bl" rotWithShape="0"/>
        </a:effectLst>
        <a:scene3d>
          <a:camera prst="orthographicFront">
            <a:rot lat="0" lon="0" rev="0"/>
          </a:camera>
          <a:lightRig rig="balanced" dir="t">
            <a:rot lat="0" lon="0" rev="8700000"/>
          </a:lightRig>
        </a:scene3d>
        <a:sp3d>
          <a:bevelT w="190500" h="38100"/>
        </a:sp3d>
      </dgm:spPr>
      <dgm:t>
        <a:bodyPr/>
        <a:lstStyle/>
        <a:p>
          <a:pPr rtl="0"/>
          <a:r>
            <a:rPr lang="en-US" dirty="0" smtClean="0">
              <a:solidFill>
                <a:schemeClr val="bg2">
                  <a:lumMod val="40000"/>
                  <a:lumOff val="60000"/>
                </a:schemeClr>
              </a:solidFill>
            </a:rPr>
            <a:t>Chemical Hygiene</a:t>
          </a:r>
        </a:p>
      </dgm:t>
    </dgm:pt>
    <dgm:pt modelId="{9EDFBC08-B000-439B-8239-5158E8A0C9FE}" type="parTrans" cxnId="{7A2A7688-91A5-48C5-BB7C-15813FABC4A7}">
      <dgm:prSet/>
      <dgm:spPr/>
      <dgm:t>
        <a:bodyPr/>
        <a:lstStyle/>
        <a:p>
          <a:endParaRPr lang="en-US"/>
        </a:p>
      </dgm:t>
    </dgm:pt>
    <dgm:pt modelId="{C6269986-2571-4A48-830D-06DD010992D2}" type="sibTrans" cxnId="{7A2A7688-91A5-48C5-BB7C-15813FABC4A7}">
      <dgm:prSet/>
      <dgm:spPr/>
      <dgm:t>
        <a:bodyPr/>
        <a:lstStyle/>
        <a:p>
          <a:endParaRPr lang="en-US"/>
        </a:p>
      </dgm:t>
    </dgm:pt>
    <dgm:pt modelId="{D9D0EAD1-92E2-4EF0-903E-5C65DBCEEBC0}" type="pres">
      <dgm:prSet presAssocID="{F8FF6D57-E2CE-4754-B02A-67031882A73A}" presName="Name0" presStyleCnt="0">
        <dgm:presLayoutVars>
          <dgm:dir/>
          <dgm:animLvl val="lvl"/>
          <dgm:resizeHandles val="exact"/>
        </dgm:presLayoutVars>
      </dgm:prSet>
      <dgm:spPr/>
      <dgm:t>
        <a:bodyPr/>
        <a:lstStyle/>
        <a:p>
          <a:endParaRPr lang="en-US"/>
        </a:p>
      </dgm:t>
    </dgm:pt>
    <dgm:pt modelId="{2A18462D-BEF9-4984-860A-DE756073EB42}" type="pres">
      <dgm:prSet presAssocID="{7E431CED-8B6A-4B5E-9AB8-A400C633377F}" presName="Name8" presStyleCnt="0"/>
      <dgm:spPr/>
    </dgm:pt>
    <dgm:pt modelId="{DBC50B9B-858D-4A1A-9A01-60D2B7ABB0DB}" type="pres">
      <dgm:prSet presAssocID="{7E431CED-8B6A-4B5E-9AB8-A400C633377F}" presName="level" presStyleLbl="node1" presStyleIdx="0" presStyleCnt="1" custLinFactNeighborX="18478" custLinFactNeighborY="50000">
        <dgm:presLayoutVars>
          <dgm:chMax val="1"/>
          <dgm:bulletEnabled val="1"/>
        </dgm:presLayoutVars>
      </dgm:prSet>
      <dgm:spPr/>
      <dgm:t>
        <a:bodyPr/>
        <a:lstStyle/>
        <a:p>
          <a:endParaRPr lang="en-US"/>
        </a:p>
      </dgm:t>
    </dgm:pt>
    <dgm:pt modelId="{5317032F-CF9F-4417-A01B-53FED16E0602}" type="pres">
      <dgm:prSet presAssocID="{7E431CED-8B6A-4B5E-9AB8-A400C633377F}" presName="levelTx" presStyleLbl="revTx" presStyleIdx="0" presStyleCnt="0">
        <dgm:presLayoutVars>
          <dgm:chMax val="1"/>
          <dgm:bulletEnabled val="1"/>
        </dgm:presLayoutVars>
      </dgm:prSet>
      <dgm:spPr/>
      <dgm:t>
        <a:bodyPr/>
        <a:lstStyle/>
        <a:p>
          <a:endParaRPr lang="en-US"/>
        </a:p>
      </dgm:t>
    </dgm:pt>
  </dgm:ptLst>
  <dgm:cxnLst>
    <dgm:cxn modelId="{4705FAD6-8E3C-4F7F-9DAC-B7ACFEDDB105}" type="presOf" srcId="{F8FF6D57-E2CE-4754-B02A-67031882A73A}" destId="{D9D0EAD1-92E2-4EF0-903E-5C65DBCEEBC0}" srcOrd="0" destOrd="0" presId="urn:microsoft.com/office/officeart/2005/8/layout/pyramid3"/>
    <dgm:cxn modelId="{7A2A7688-91A5-48C5-BB7C-15813FABC4A7}" srcId="{F8FF6D57-E2CE-4754-B02A-67031882A73A}" destId="{7E431CED-8B6A-4B5E-9AB8-A400C633377F}" srcOrd="0" destOrd="0" parTransId="{9EDFBC08-B000-439B-8239-5158E8A0C9FE}" sibTransId="{C6269986-2571-4A48-830D-06DD010992D2}"/>
    <dgm:cxn modelId="{9EB50BF6-4F8A-4952-BEAD-600237BF5D09}" type="presOf" srcId="{7E431CED-8B6A-4B5E-9AB8-A400C633377F}" destId="{DBC50B9B-858D-4A1A-9A01-60D2B7ABB0DB}" srcOrd="0" destOrd="0" presId="urn:microsoft.com/office/officeart/2005/8/layout/pyramid3"/>
    <dgm:cxn modelId="{2E533E07-2D48-4EB3-B11A-CE012614B8A0}" type="presOf" srcId="{7E431CED-8B6A-4B5E-9AB8-A400C633377F}" destId="{5317032F-CF9F-4417-A01B-53FED16E0602}" srcOrd="1" destOrd="0" presId="urn:microsoft.com/office/officeart/2005/8/layout/pyramid3"/>
    <dgm:cxn modelId="{464D5BE8-196C-47F6-871B-4E29136762DE}" type="presParOf" srcId="{D9D0EAD1-92E2-4EF0-903E-5C65DBCEEBC0}" destId="{2A18462D-BEF9-4984-860A-DE756073EB42}" srcOrd="0" destOrd="0" presId="urn:microsoft.com/office/officeart/2005/8/layout/pyramid3"/>
    <dgm:cxn modelId="{B2A2E93F-3EA0-4471-BABA-AB38FD64A122}" type="presParOf" srcId="{2A18462D-BEF9-4984-860A-DE756073EB42}" destId="{DBC50B9B-858D-4A1A-9A01-60D2B7ABB0DB}" srcOrd="0" destOrd="0" presId="urn:microsoft.com/office/officeart/2005/8/layout/pyramid3"/>
    <dgm:cxn modelId="{0CD14EB2-B6F9-42F1-AEF9-F8B134132C5C}" type="presParOf" srcId="{2A18462D-BEF9-4984-860A-DE756073EB42}" destId="{5317032F-CF9F-4417-A01B-53FED16E0602}" srcOrd="1" destOrd="0" presId="urn:microsoft.com/office/officeart/2005/8/layout/pyramid3"/>
  </dgm:cxnLst>
  <dgm:bg/>
  <dgm:whole/>
</dgm:dataModel>
</file>

<file path=ppt/diagrams/data3.xml><?xml version="1.0" encoding="utf-8"?>
<dgm:dataModel xmlns:dgm="http://schemas.openxmlformats.org/drawingml/2006/diagram" xmlns:a="http://schemas.openxmlformats.org/drawingml/2006/main">
  <dgm:ptLst>
    <dgm:pt modelId="{F8FF6D57-E2CE-4754-B02A-67031882A73A}" type="doc">
      <dgm:prSet loTypeId="urn:microsoft.com/office/officeart/2005/8/layout/pyramid3" loCatId="pyramid" qsTypeId="urn:microsoft.com/office/officeart/2005/8/quickstyle/simple1#2" qsCatId="simple" csTypeId="urn:microsoft.com/office/officeart/2005/8/colors/accent1_2#3" csCatId="accent1" phldr="1"/>
      <dgm:spPr/>
      <dgm:t>
        <a:bodyPr/>
        <a:lstStyle/>
        <a:p>
          <a:endParaRPr lang="en-US"/>
        </a:p>
      </dgm:t>
    </dgm:pt>
    <dgm:pt modelId="{7E431CED-8B6A-4B5E-9AB8-A400C633377F}">
      <dgm:prSet/>
      <dgm:spPr>
        <a:solidFill>
          <a:schemeClr val="accent1">
            <a:lumMod val="75000"/>
          </a:schemeClr>
        </a:solidFill>
        <a:ln>
          <a:solidFill>
            <a:srgbClr val="FF0000"/>
          </a:solidFill>
        </a:ln>
        <a:effectLst>
          <a:glow rad="228600">
            <a:srgbClr val="646496">
              <a:alpha val="40000"/>
            </a:srgbClr>
          </a:glow>
          <a:outerShdw blurRad="44450" dist="27940" dir="5400000" algn="ctr">
            <a:srgbClr val="000000">
              <a:alpha val="32000"/>
            </a:srgbClr>
          </a:outerShdw>
          <a:reflection blurRad="6350" stA="50000" endA="275" endPos="40000" dist="101600" dir="5400000" sy="-100000" algn="bl" rotWithShape="0"/>
        </a:effectLst>
        <a:scene3d>
          <a:camera prst="orthographicFront">
            <a:rot lat="0" lon="0" rev="0"/>
          </a:camera>
          <a:lightRig rig="balanced" dir="t">
            <a:rot lat="0" lon="0" rev="8700000"/>
          </a:lightRig>
        </a:scene3d>
        <a:sp3d>
          <a:bevelT w="190500" h="38100"/>
        </a:sp3d>
      </dgm:spPr>
      <dgm:t>
        <a:bodyPr/>
        <a:lstStyle/>
        <a:p>
          <a:pPr rtl="0"/>
          <a:r>
            <a:rPr lang="en-US" dirty="0" smtClean="0">
              <a:solidFill>
                <a:schemeClr val="bg2">
                  <a:lumMod val="40000"/>
                  <a:lumOff val="60000"/>
                </a:schemeClr>
              </a:solidFill>
            </a:rPr>
            <a:t>Safety Culture</a:t>
          </a:r>
        </a:p>
      </dgm:t>
    </dgm:pt>
    <dgm:pt modelId="{9EDFBC08-B000-439B-8239-5158E8A0C9FE}" type="parTrans" cxnId="{7A2A7688-91A5-48C5-BB7C-15813FABC4A7}">
      <dgm:prSet/>
      <dgm:spPr/>
      <dgm:t>
        <a:bodyPr/>
        <a:lstStyle/>
        <a:p>
          <a:endParaRPr lang="en-US"/>
        </a:p>
      </dgm:t>
    </dgm:pt>
    <dgm:pt modelId="{C6269986-2571-4A48-830D-06DD010992D2}" type="sibTrans" cxnId="{7A2A7688-91A5-48C5-BB7C-15813FABC4A7}">
      <dgm:prSet/>
      <dgm:spPr/>
      <dgm:t>
        <a:bodyPr/>
        <a:lstStyle/>
        <a:p>
          <a:endParaRPr lang="en-US"/>
        </a:p>
      </dgm:t>
    </dgm:pt>
    <dgm:pt modelId="{D9D0EAD1-92E2-4EF0-903E-5C65DBCEEBC0}" type="pres">
      <dgm:prSet presAssocID="{F8FF6D57-E2CE-4754-B02A-67031882A73A}" presName="Name0" presStyleCnt="0">
        <dgm:presLayoutVars>
          <dgm:dir/>
          <dgm:animLvl val="lvl"/>
          <dgm:resizeHandles val="exact"/>
        </dgm:presLayoutVars>
      </dgm:prSet>
      <dgm:spPr/>
      <dgm:t>
        <a:bodyPr/>
        <a:lstStyle/>
        <a:p>
          <a:endParaRPr lang="en-US"/>
        </a:p>
      </dgm:t>
    </dgm:pt>
    <dgm:pt modelId="{2A18462D-BEF9-4984-860A-DE756073EB42}" type="pres">
      <dgm:prSet presAssocID="{7E431CED-8B6A-4B5E-9AB8-A400C633377F}" presName="Name8" presStyleCnt="0"/>
      <dgm:spPr/>
    </dgm:pt>
    <dgm:pt modelId="{DBC50B9B-858D-4A1A-9A01-60D2B7ABB0DB}" type="pres">
      <dgm:prSet presAssocID="{7E431CED-8B6A-4B5E-9AB8-A400C633377F}" presName="level" presStyleLbl="node1" presStyleIdx="0" presStyleCnt="1" custLinFactNeighborX="18478" custLinFactNeighborY="50000">
        <dgm:presLayoutVars>
          <dgm:chMax val="1"/>
          <dgm:bulletEnabled val="1"/>
        </dgm:presLayoutVars>
      </dgm:prSet>
      <dgm:spPr/>
      <dgm:t>
        <a:bodyPr/>
        <a:lstStyle/>
        <a:p>
          <a:endParaRPr lang="en-US"/>
        </a:p>
      </dgm:t>
    </dgm:pt>
    <dgm:pt modelId="{5317032F-CF9F-4417-A01B-53FED16E0602}" type="pres">
      <dgm:prSet presAssocID="{7E431CED-8B6A-4B5E-9AB8-A400C633377F}" presName="levelTx" presStyleLbl="revTx" presStyleIdx="0" presStyleCnt="0">
        <dgm:presLayoutVars>
          <dgm:chMax val="1"/>
          <dgm:bulletEnabled val="1"/>
        </dgm:presLayoutVars>
      </dgm:prSet>
      <dgm:spPr/>
      <dgm:t>
        <a:bodyPr/>
        <a:lstStyle/>
        <a:p>
          <a:endParaRPr lang="en-US"/>
        </a:p>
      </dgm:t>
    </dgm:pt>
  </dgm:ptLst>
  <dgm:cxnLst>
    <dgm:cxn modelId="{8C0DBBC1-0611-44BD-A825-C918ACB2E894}" type="presOf" srcId="{7E431CED-8B6A-4B5E-9AB8-A400C633377F}" destId="{5317032F-CF9F-4417-A01B-53FED16E0602}" srcOrd="1" destOrd="0" presId="urn:microsoft.com/office/officeart/2005/8/layout/pyramid3"/>
    <dgm:cxn modelId="{53FA388C-2EEE-48CC-8515-A743B800DC4A}" type="presOf" srcId="{F8FF6D57-E2CE-4754-B02A-67031882A73A}" destId="{D9D0EAD1-92E2-4EF0-903E-5C65DBCEEBC0}" srcOrd="0" destOrd="0" presId="urn:microsoft.com/office/officeart/2005/8/layout/pyramid3"/>
    <dgm:cxn modelId="{7A2A7688-91A5-48C5-BB7C-15813FABC4A7}" srcId="{F8FF6D57-E2CE-4754-B02A-67031882A73A}" destId="{7E431CED-8B6A-4B5E-9AB8-A400C633377F}" srcOrd="0" destOrd="0" parTransId="{9EDFBC08-B000-439B-8239-5158E8A0C9FE}" sibTransId="{C6269986-2571-4A48-830D-06DD010992D2}"/>
    <dgm:cxn modelId="{BA2620E8-93B7-4D84-968F-1311A5AA5AB7}" type="presOf" srcId="{7E431CED-8B6A-4B5E-9AB8-A400C633377F}" destId="{DBC50B9B-858D-4A1A-9A01-60D2B7ABB0DB}" srcOrd="0" destOrd="0" presId="urn:microsoft.com/office/officeart/2005/8/layout/pyramid3"/>
    <dgm:cxn modelId="{D781DD84-7BC4-451B-84D8-2FC15633958D}" type="presParOf" srcId="{D9D0EAD1-92E2-4EF0-903E-5C65DBCEEBC0}" destId="{2A18462D-BEF9-4984-860A-DE756073EB42}" srcOrd="0" destOrd="0" presId="urn:microsoft.com/office/officeart/2005/8/layout/pyramid3"/>
    <dgm:cxn modelId="{DD6A4F3A-374F-4518-AAAC-3F8436E94D4D}" type="presParOf" srcId="{2A18462D-BEF9-4984-860A-DE756073EB42}" destId="{DBC50B9B-858D-4A1A-9A01-60D2B7ABB0DB}" srcOrd="0" destOrd="0" presId="urn:microsoft.com/office/officeart/2005/8/layout/pyramid3"/>
    <dgm:cxn modelId="{459BA372-BEFE-46DD-B359-7B2B549FBB1D}" type="presParOf" srcId="{2A18462D-BEF9-4984-860A-DE756073EB42}" destId="{5317032F-CF9F-4417-A01B-53FED16E0602}" srcOrd="1" destOrd="0" presId="urn:microsoft.com/office/officeart/2005/8/layout/pyramid3"/>
  </dgm:cxnLst>
  <dgm:bg/>
  <dgm:whole/>
</dgm:dataModel>
</file>

<file path=ppt/diagrams/data4.xml><?xml version="1.0" encoding="utf-8"?>
<dgm:dataModel xmlns:dgm="http://schemas.openxmlformats.org/drawingml/2006/diagram" xmlns:a="http://schemas.openxmlformats.org/drawingml/2006/main">
  <dgm:ptLst>
    <dgm:pt modelId="{F8FF6D57-E2CE-4754-B02A-67031882A73A}" type="doc">
      <dgm:prSet loTypeId="urn:microsoft.com/office/officeart/2005/8/layout/pyramid3" loCatId="pyramid" qsTypeId="urn:microsoft.com/office/officeart/2005/8/quickstyle/simple1#3" qsCatId="simple" csTypeId="urn:microsoft.com/office/officeart/2005/8/colors/accent1_2#4" csCatId="accent1" phldr="1"/>
      <dgm:spPr/>
      <dgm:t>
        <a:bodyPr/>
        <a:lstStyle/>
        <a:p>
          <a:endParaRPr lang="en-US"/>
        </a:p>
      </dgm:t>
    </dgm:pt>
    <dgm:pt modelId="{7E431CED-8B6A-4B5E-9AB8-A400C633377F}">
      <dgm:prSet custT="1"/>
      <dgm:spPr>
        <a:solidFill>
          <a:schemeClr val="accent1">
            <a:lumMod val="75000"/>
            <a:alpha val="0"/>
          </a:schemeClr>
        </a:solidFill>
        <a:ln>
          <a:solidFill>
            <a:schemeClr val="accent1">
              <a:lumMod val="75000"/>
            </a:schemeClr>
          </a:solidFill>
        </a:ln>
        <a:effectLst>
          <a:glow rad="228600">
            <a:srgbClr val="646496">
              <a:alpha val="40000"/>
            </a:srgbClr>
          </a:glow>
          <a:outerShdw blurRad="44450" dist="27940" dir="5400000" algn="ctr">
            <a:srgbClr val="000000">
              <a:alpha val="32000"/>
            </a:srgbClr>
          </a:outerShdw>
          <a:reflection blurRad="6350" stA="50000" endA="275" endPos="40000" dist="101600" dir="5400000" sy="-100000" algn="bl" rotWithShape="0"/>
        </a:effectLst>
        <a:scene3d>
          <a:camera prst="orthographicFront">
            <a:rot lat="0" lon="0" rev="0"/>
          </a:camera>
          <a:lightRig rig="balanced" dir="t">
            <a:rot lat="0" lon="0" rev="8700000"/>
          </a:lightRig>
        </a:scene3d>
        <a:sp3d>
          <a:bevelT w="190500" h="38100"/>
        </a:sp3d>
      </dgm:spPr>
      <dgm:t>
        <a:bodyPr/>
        <a:lstStyle/>
        <a:p>
          <a:pPr rtl="0"/>
          <a:r>
            <a:rPr lang="en-US" sz="6000" dirty="0" smtClean="0">
              <a:solidFill>
                <a:schemeClr val="bg2">
                  <a:lumMod val="40000"/>
                  <a:lumOff val="60000"/>
                </a:schemeClr>
              </a:solidFill>
            </a:rPr>
            <a:t>Accident Causation</a:t>
          </a:r>
        </a:p>
      </dgm:t>
    </dgm:pt>
    <dgm:pt modelId="{9EDFBC08-B000-439B-8239-5158E8A0C9FE}" type="parTrans" cxnId="{7A2A7688-91A5-48C5-BB7C-15813FABC4A7}">
      <dgm:prSet/>
      <dgm:spPr/>
      <dgm:t>
        <a:bodyPr/>
        <a:lstStyle/>
        <a:p>
          <a:endParaRPr lang="en-US"/>
        </a:p>
      </dgm:t>
    </dgm:pt>
    <dgm:pt modelId="{C6269986-2571-4A48-830D-06DD010992D2}" type="sibTrans" cxnId="{7A2A7688-91A5-48C5-BB7C-15813FABC4A7}">
      <dgm:prSet/>
      <dgm:spPr/>
      <dgm:t>
        <a:bodyPr/>
        <a:lstStyle/>
        <a:p>
          <a:endParaRPr lang="en-US"/>
        </a:p>
      </dgm:t>
    </dgm:pt>
    <dgm:pt modelId="{D9D0EAD1-92E2-4EF0-903E-5C65DBCEEBC0}" type="pres">
      <dgm:prSet presAssocID="{F8FF6D57-E2CE-4754-B02A-67031882A73A}" presName="Name0" presStyleCnt="0">
        <dgm:presLayoutVars>
          <dgm:dir/>
          <dgm:animLvl val="lvl"/>
          <dgm:resizeHandles val="exact"/>
        </dgm:presLayoutVars>
      </dgm:prSet>
      <dgm:spPr/>
      <dgm:t>
        <a:bodyPr/>
        <a:lstStyle/>
        <a:p>
          <a:endParaRPr lang="en-US"/>
        </a:p>
      </dgm:t>
    </dgm:pt>
    <dgm:pt modelId="{2A18462D-BEF9-4984-860A-DE756073EB42}" type="pres">
      <dgm:prSet presAssocID="{7E431CED-8B6A-4B5E-9AB8-A400C633377F}" presName="Name8" presStyleCnt="0"/>
      <dgm:spPr/>
    </dgm:pt>
    <dgm:pt modelId="{DBC50B9B-858D-4A1A-9A01-60D2B7ABB0DB}" type="pres">
      <dgm:prSet presAssocID="{7E431CED-8B6A-4B5E-9AB8-A400C633377F}" presName="level" presStyleLbl="node1" presStyleIdx="0" presStyleCnt="1" custLinFactNeighborX="18478" custLinFactNeighborY="50000">
        <dgm:presLayoutVars>
          <dgm:chMax val="1"/>
          <dgm:bulletEnabled val="1"/>
        </dgm:presLayoutVars>
      </dgm:prSet>
      <dgm:spPr/>
      <dgm:t>
        <a:bodyPr/>
        <a:lstStyle/>
        <a:p>
          <a:endParaRPr lang="en-US"/>
        </a:p>
      </dgm:t>
    </dgm:pt>
    <dgm:pt modelId="{5317032F-CF9F-4417-A01B-53FED16E0602}" type="pres">
      <dgm:prSet presAssocID="{7E431CED-8B6A-4B5E-9AB8-A400C633377F}" presName="levelTx" presStyleLbl="revTx" presStyleIdx="0" presStyleCnt="0">
        <dgm:presLayoutVars>
          <dgm:chMax val="1"/>
          <dgm:bulletEnabled val="1"/>
        </dgm:presLayoutVars>
      </dgm:prSet>
      <dgm:spPr/>
      <dgm:t>
        <a:bodyPr/>
        <a:lstStyle/>
        <a:p>
          <a:endParaRPr lang="en-US"/>
        </a:p>
      </dgm:t>
    </dgm:pt>
  </dgm:ptLst>
  <dgm:cxnLst>
    <dgm:cxn modelId="{65E1A188-B0BD-4630-8BBF-C6F8A1980A49}" type="presOf" srcId="{7E431CED-8B6A-4B5E-9AB8-A400C633377F}" destId="{DBC50B9B-858D-4A1A-9A01-60D2B7ABB0DB}" srcOrd="0" destOrd="0" presId="urn:microsoft.com/office/officeart/2005/8/layout/pyramid3"/>
    <dgm:cxn modelId="{7A2A7688-91A5-48C5-BB7C-15813FABC4A7}" srcId="{F8FF6D57-E2CE-4754-B02A-67031882A73A}" destId="{7E431CED-8B6A-4B5E-9AB8-A400C633377F}" srcOrd="0" destOrd="0" parTransId="{9EDFBC08-B000-439B-8239-5158E8A0C9FE}" sibTransId="{C6269986-2571-4A48-830D-06DD010992D2}"/>
    <dgm:cxn modelId="{003043E4-76A6-4AA7-97BA-D8841B97EEA6}" type="presOf" srcId="{7E431CED-8B6A-4B5E-9AB8-A400C633377F}" destId="{5317032F-CF9F-4417-A01B-53FED16E0602}" srcOrd="1" destOrd="0" presId="urn:microsoft.com/office/officeart/2005/8/layout/pyramid3"/>
    <dgm:cxn modelId="{CB213EB5-69F4-4309-B653-300139D01AE2}" type="presOf" srcId="{F8FF6D57-E2CE-4754-B02A-67031882A73A}" destId="{D9D0EAD1-92E2-4EF0-903E-5C65DBCEEBC0}" srcOrd="0" destOrd="0" presId="urn:microsoft.com/office/officeart/2005/8/layout/pyramid3"/>
    <dgm:cxn modelId="{5D535010-BE8C-482C-8ABB-74B9C8EEE95A}" type="presParOf" srcId="{D9D0EAD1-92E2-4EF0-903E-5C65DBCEEBC0}" destId="{2A18462D-BEF9-4984-860A-DE756073EB42}" srcOrd="0" destOrd="0" presId="urn:microsoft.com/office/officeart/2005/8/layout/pyramid3"/>
    <dgm:cxn modelId="{7FB4997C-48F9-4CE6-BE55-C8C2B49ED003}" type="presParOf" srcId="{2A18462D-BEF9-4984-860A-DE756073EB42}" destId="{DBC50B9B-858D-4A1A-9A01-60D2B7ABB0DB}" srcOrd="0" destOrd="0" presId="urn:microsoft.com/office/officeart/2005/8/layout/pyramid3"/>
    <dgm:cxn modelId="{75587372-0B8B-4755-80A4-CE93FAEF537B}" type="presParOf" srcId="{2A18462D-BEF9-4984-860A-DE756073EB42}" destId="{5317032F-CF9F-4417-A01B-53FED16E0602}" srcOrd="1" destOrd="0" presId="urn:microsoft.com/office/officeart/2005/8/layout/pyramid3"/>
  </dgm:cxnLst>
  <dgm:bg/>
  <dgm:whole/>
</dgm:dataModel>
</file>

<file path=ppt/diagrams/data5.xml><?xml version="1.0" encoding="utf-8"?>
<dgm:dataModel xmlns:dgm="http://schemas.openxmlformats.org/drawingml/2006/diagram" xmlns:a="http://schemas.openxmlformats.org/drawingml/2006/main">
  <dgm:ptLst>
    <dgm:pt modelId="{F8FF6D57-E2CE-4754-B02A-67031882A73A}" type="doc">
      <dgm:prSet loTypeId="urn:microsoft.com/office/officeart/2005/8/layout/pyramid3" loCatId="pyramid" qsTypeId="urn:microsoft.com/office/officeart/2005/8/quickstyle/simple1#3" qsCatId="simple" csTypeId="urn:microsoft.com/office/officeart/2005/8/colors/accent1_2#4" csCatId="accent1" phldr="1"/>
      <dgm:spPr/>
      <dgm:t>
        <a:bodyPr/>
        <a:lstStyle/>
        <a:p>
          <a:endParaRPr lang="en-US"/>
        </a:p>
      </dgm:t>
    </dgm:pt>
    <dgm:pt modelId="{7E431CED-8B6A-4B5E-9AB8-A400C633377F}">
      <dgm:prSet custT="1"/>
      <dgm:spPr>
        <a:solidFill>
          <a:schemeClr val="accent1">
            <a:lumMod val="75000"/>
            <a:alpha val="0"/>
          </a:schemeClr>
        </a:solidFill>
        <a:ln>
          <a:solidFill>
            <a:schemeClr val="accent1">
              <a:lumMod val="75000"/>
            </a:schemeClr>
          </a:solidFill>
        </a:ln>
        <a:effectLst>
          <a:glow rad="228600">
            <a:srgbClr val="646496">
              <a:alpha val="40000"/>
            </a:srgbClr>
          </a:glow>
          <a:outerShdw blurRad="44450" dist="27940" dir="5400000" algn="ctr">
            <a:srgbClr val="000000">
              <a:alpha val="32000"/>
            </a:srgbClr>
          </a:outerShdw>
          <a:reflection blurRad="6350" stA="50000" endA="275" endPos="40000" dist="101600" dir="5400000" sy="-100000" algn="bl" rotWithShape="0"/>
        </a:effectLst>
        <a:scene3d>
          <a:camera prst="orthographicFront">
            <a:rot lat="0" lon="0" rev="0"/>
          </a:camera>
          <a:lightRig rig="balanced" dir="t">
            <a:rot lat="0" lon="0" rev="8700000"/>
          </a:lightRig>
        </a:scene3d>
        <a:sp3d>
          <a:bevelT w="190500" h="38100"/>
        </a:sp3d>
      </dgm:spPr>
      <dgm:t>
        <a:bodyPr/>
        <a:lstStyle/>
        <a:p>
          <a:pPr rtl="0"/>
          <a:r>
            <a:rPr lang="en-US" sz="6000" dirty="0" smtClean="0">
              <a:solidFill>
                <a:schemeClr val="bg2">
                  <a:lumMod val="40000"/>
                  <a:lumOff val="60000"/>
                </a:schemeClr>
              </a:solidFill>
            </a:rPr>
            <a:t>Accident Prevention</a:t>
          </a:r>
        </a:p>
      </dgm:t>
    </dgm:pt>
    <dgm:pt modelId="{9EDFBC08-B000-439B-8239-5158E8A0C9FE}" type="parTrans" cxnId="{7A2A7688-91A5-48C5-BB7C-15813FABC4A7}">
      <dgm:prSet/>
      <dgm:spPr/>
      <dgm:t>
        <a:bodyPr/>
        <a:lstStyle/>
        <a:p>
          <a:endParaRPr lang="en-US"/>
        </a:p>
      </dgm:t>
    </dgm:pt>
    <dgm:pt modelId="{C6269986-2571-4A48-830D-06DD010992D2}" type="sibTrans" cxnId="{7A2A7688-91A5-48C5-BB7C-15813FABC4A7}">
      <dgm:prSet/>
      <dgm:spPr/>
      <dgm:t>
        <a:bodyPr/>
        <a:lstStyle/>
        <a:p>
          <a:endParaRPr lang="en-US"/>
        </a:p>
      </dgm:t>
    </dgm:pt>
    <dgm:pt modelId="{D9D0EAD1-92E2-4EF0-903E-5C65DBCEEBC0}" type="pres">
      <dgm:prSet presAssocID="{F8FF6D57-E2CE-4754-B02A-67031882A73A}" presName="Name0" presStyleCnt="0">
        <dgm:presLayoutVars>
          <dgm:dir/>
          <dgm:animLvl val="lvl"/>
          <dgm:resizeHandles val="exact"/>
        </dgm:presLayoutVars>
      </dgm:prSet>
      <dgm:spPr/>
      <dgm:t>
        <a:bodyPr/>
        <a:lstStyle/>
        <a:p>
          <a:endParaRPr lang="en-US"/>
        </a:p>
      </dgm:t>
    </dgm:pt>
    <dgm:pt modelId="{2A18462D-BEF9-4984-860A-DE756073EB42}" type="pres">
      <dgm:prSet presAssocID="{7E431CED-8B6A-4B5E-9AB8-A400C633377F}" presName="Name8" presStyleCnt="0"/>
      <dgm:spPr/>
    </dgm:pt>
    <dgm:pt modelId="{DBC50B9B-858D-4A1A-9A01-60D2B7ABB0DB}" type="pres">
      <dgm:prSet presAssocID="{7E431CED-8B6A-4B5E-9AB8-A400C633377F}" presName="level" presStyleLbl="node1" presStyleIdx="0" presStyleCnt="1" custLinFactNeighborX="18478" custLinFactNeighborY="50000">
        <dgm:presLayoutVars>
          <dgm:chMax val="1"/>
          <dgm:bulletEnabled val="1"/>
        </dgm:presLayoutVars>
      </dgm:prSet>
      <dgm:spPr/>
      <dgm:t>
        <a:bodyPr/>
        <a:lstStyle/>
        <a:p>
          <a:endParaRPr lang="en-US"/>
        </a:p>
      </dgm:t>
    </dgm:pt>
    <dgm:pt modelId="{5317032F-CF9F-4417-A01B-53FED16E0602}" type="pres">
      <dgm:prSet presAssocID="{7E431CED-8B6A-4B5E-9AB8-A400C633377F}" presName="levelTx" presStyleLbl="revTx" presStyleIdx="0" presStyleCnt="0">
        <dgm:presLayoutVars>
          <dgm:chMax val="1"/>
          <dgm:bulletEnabled val="1"/>
        </dgm:presLayoutVars>
      </dgm:prSet>
      <dgm:spPr/>
      <dgm:t>
        <a:bodyPr/>
        <a:lstStyle/>
        <a:p>
          <a:endParaRPr lang="en-US"/>
        </a:p>
      </dgm:t>
    </dgm:pt>
  </dgm:ptLst>
  <dgm:cxnLst>
    <dgm:cxn modelId="{65E1A188-B0BD-4630-8BBF-C6F8A1980A49}" type="presOf" srcId="{7E431CED-8B6A-4B5E-9AB8-A400C633377F}" destId="{DBC50B9B-858D-4A1A-9A01-60D2B7ABB0DB}" srcOrd="0" destOrd="0" presId="urn:microsoft.com/office/officeart/2005/8/layout/pyramid3"/>
    <dgm:cxn modelId="{7A2A7688-91A5-48C5-BB7C-15813FABC4A7}" srcId="{F8FF6D57-E2CE-4754-B02A-67031882A73A}" destId="{7E431CED-8B6A-4B5E-9AB8-A400C633377F}" srcOrd="0" destOrd="0" parTransId="{9EDFBC08-B000-439B-8239-5158E8A0C9FE}" sibTransId="{C6269986-2571-4A48-830D-06DD010992D2}"/>
    <dgm:cxn modelId="{003043E4-76A6-4AA7-97BA-D8841B97EEA6}" type="presOf" srcId="{7E431CED-8B6A-4B5E-9AB8-A400C633377F}" destId="{5317032F-CF9F-4417-A01B-53FED16E0602}" srcOrd="1" destOrd="0" presId="urn:microsoft.com/office/officeart/2005/8/layout/pyramid3"/>
    <dgm:cxn modelId="{CB213EB5-69F4-4309-B653-300139D01AE2}" type="presOf" srcId="{F8FF6D57-E2CE-4754-B02A-67031882A73A}" destId="{D9D0EAD1-92E2-4EF0-903E-5C65DBCEEBC0}" srcOrd="0" destOrd="0" presId="urn:microsoft.com/office/officeart/2005/8/layout/pyramid3"/>
    <dgm:cxn modelId="{5D535010-BE8C-482C-8ABB-74B9C8EEE95A}" type="presParOf" srcId="{D9D0EAD1-92E2-4EF0-903E-5C65DBCEEBC0}" destId="{2A18462D-BEF9-4984-860A-DE756073EB42}" srcOrd="0" destOrd="0" presId="urn:microsoft.com/office/officeart/2005/8/layout/pyramid3"/>
    <dgm:cxn modelId="{7FB4997C-48F9-4CE6-BE55-C8C2B49ED003}" type="presParOf" srcId="{2A18462D-BEF9-4984-860A-DE756073EB42}" destId="{DBC50B9B-858D-4A1A-9A01-60D2B7ABB0DB}" srcOrd="0" destOrd="0" presId="urn:microsoft.com/office/officeart/2005/8/layout/pyramid3"/>
    <dgm:cxn modelId="{75587372-0B8B-4755-80A4-CE93FAEF537B}" type="presParOf" srcId="{2A18462D-BEF9-4984-860A-DE756073EB42}" destId="{5317032F-CF9F-4417-A01B-53FED16E0602}" srcOrd="1" destOrd="0" presId="urn:microsoft.com/office/officeart/2005/8/layout/pyramid3"/>
  </dgm:cxnLst>
  <dgm:bg/>
  <dgm:whole/>
</dgm:dataModel>
</file>

<file path=ppt/diagrams/data6.xml><?xml version="1.0" encoding="utf-8"?>
<dgm:dataModel xmlns:dgm="http://schemas.openxmlformats.org/drawingml/2006/diagram" xmlns:a="http://schemas.openxmlformats.org/drawingml/2006/main">
  <dgm:ptLst>
    <dgm:pt modelId="{F8FF6D57-E2CE-4754-B02A-67031882A73A}" type="doc">
      <dgm:prSet loTypeId="urn:microsoft.com/office/officeart/2005/8/layout/pyramid3" loCatId="pyramid" qsTypeId="urn:microsoft.com/office/officeart/2005/8/quickstyle/simple1#4" qsCatId="simple" csTypeId="urn:microsoft.com/office/officeart/2005/8/colors/accent1_2#5" csCatId="accent1" phldr="1"/>
      <dgm:spPr/>
      <dgm:t>
        <a:bodyPr/>
        <a:lstStyle/>
        <a:p>
          <a:endParaRPr lang="en-US"/>
        </a:p>
      </dgm:t>
    </dgm:pt>
    <dgm:pt modelId="{7E431CED-8B6A-4B5E-9AB8-A400C633377F}">
      <dgm:prSet custT="1"/>
      <dgm:spPr>
        <a:solidFill>
          <a:schemeClr val="accent1">
            <a:lumMod val="75000"/>
          </a:schemeClr>
        </a:solidFill>
        <a:ln>
          <a:solidFill>
            <a:srgbClr val="FF0000"/>
          </a:solidFill>
        </a:ln>
        <a:effectLst>
          <a:glow rad="228600">
            <a:srgbClr val="646496">
              <a:alpha val="40000"/>
            </a:srgbClr>
          </a:glow>
          <a:outerShdw blurRad="44450" dist="27940" dir="5400000" algn="ctr">
            <a:srgbClr val="000000">
              <a:alpha val="32000"/>
            </a:srgbClr>
          </a:outerShdw>
          <a:reflection blurRad="6350" stA="50000" endA="275" endPos="40000" dist="101600" dir="5400000" sy="-100000" algn="bl" rotWithShape="0"/>
        </a:effectLst>
        <a:scene3d>
          <a:camera prst="orthographicFront">
            <a:rot lat="0" lon="0" rev="0"/>
          </a:camera>
          <a:lightRig rig="balanced" dir="t">
            <a:rot lat="0" lon="0" rev="8700000"/>
          </a:lightRig>
        </a:scene3d>
        <a:sp3d>
          <a:bevelT w="190500" h="38100"/>
        </a:sp3d>
      </dgm:spPr>
      <dgm:t>
        <a:bodyPr/>
        <a:lstStyle/>
        <a:p>
          <a:pPr rtl="0"/>
          <a:r>
            <a:rPr lang="en-US" sz="5400" dirty="0" smtClean="0">
              <a:solidFill>
                <a:schemeClr val="bg2">
                  <a:lumMod val="40000"/>
                  <a:lumOff val="60000"/>
                </a:schemeClr>
              </a:solidFill>
            </a:rPr>
            <a:t>Preventing Exposure</a:t>
          </a:r>
          <a:endParaRPr lang="en-US" sz="6000" dirty="0" smtClean="0">
            <a:solidFill>
              <a:schemeClr val="bg2">
                <a:lumMod val="40000"/>
                <a:lumOff val="60000"/>
              </a:schemeClr>
            </a:solidFill>
          </a:endParaRPr>
        </a:p>
      </dgm:t>
    </dgm:pt>
    <dgm:pt modelId="{9EDFBC08-B000-439B-8239-5158E8A0C9FE}" type="parTrans" cxnId="{7A2A7688-91A5-48C5-BB7C-15813FABC4A7}">
      <dgm:prSet/>
      <dgm:spPr/>
      <dgm:t>
        <a:bodyPr/>
        <a:lstStyle/>
        <a:p>
          <a:endParaRPr lang="en-US"/>
        </a:p>
      </dgm:t>
    </dgm:pt>
    <dgm:pt modelId="{C6269986-2571-4A48-830D-06DD010992D2}" type="sibTrans" cxnId="{7A2A7688-91A5-48C5-BB7C-15813FABC4A7}">
      <dgm:prSet/>
      <dgm:spPr/>
      <dgm:t>
        <a:bodyPr/>
        <a:lstStyle/>
        <a:p>
          <a:endParaRPr lang="en-US"/>
        </a:p>
      </dgm:t>
    </dgm:pt>
    <dgm:pt modelId="{D9D0EAD1-92E2-4EF0-903E-5C65DBCEEBC0}" type="pres">
      <dgm:prSet presAssocID="{F8FF6D57-E2CE-4754-B02A-67031882A73A}" presName="Name0" presStyleCnt="0">
        <dgm:presLayoutVars>
          <dgm:dir/>
          <dgm:animLvl val="lvl"/>
          <dgm:resizeHandles val="exact"/>
        </dgm:presLayoutVars>
      </dgm:prSet>
      <dgm:spPr/>
      <dgm:t>
        <a:bodyPr/>
        <a:lstStyle/>
        <a:p>
          <a:endParaRPr lang="en-US"/>
        </a:p>
      </dgm:t>
    </dgm:pt>
    <dgm:pt modelId="{2A18462D-BEF9-4984-860A-DE756073EB42}" type="pres">
      <dgm:prSet presAssocID="{7E431CED-8B6A-4B5E-9AB8-A400C633377F}" presName="Name8" presStyleCnt="0"/>
      <dgm:spPr/>
    </dgm:pt>
    <dgm:pt modelId="{DBC50B9B-858D-4A1A-9A01-60D2B7ABB0DB}" type="pres">
      <dgm:prSet presAssocID="{7E431CED-8B6A-4B5E-9AB8-A400C633377F}" presName="level" presStyleLbl="node1" presStyleIdx="0" presStyleCnt="1" custLinFactNeighborX="18478" custLinFactNeighborY="50000">
        <dgm:presLayoutVars>
          <dgm:chMax val="1"/>
          <dgm:bulletEnabled val="1"/>
        </dgm:presLayoutVars>
      </dgm:prSet>
      <dgm:spPr/>
      <dgm:t>
        <a:bodyPr/>
        <a:lstStyle/>
        <a:p>
          <a:endParaRPr lang="en-US"/>
        </a:p>
      </dgm:t>
    </dgm:pt>
    <dgm:pt modelId="{5317032F-CF9F-4417-A01B-53FED16E0602}" type="pres">
      <dgm:prSet presAssocID="{7E431CED-8B6A-4B5E-9AB8-A400C633377F}" presName="levelTx" presStyleLbl="revTx" presStyleIdx="0" presStyleCnt="0">
        <dgm:presLayoutVars>
          <dgm:chMax val="1"/>
          <dgm:bulletEnabled val="1"/>
        </dgm:presLayoutVars>
      </dgm:prSet>
      <dgm:spPr/>
      <dgm:t>
        <a:bodyPr/>
        <a:lstStyle/>
        <a:p>
          <a:endParaRPr lang="en-US"/>
        </a:p>
      </dgm:t>
    </dgm:pt>
  </dgm:ptLst>
  <dgm:cxnLst>
    <dgm:cxn modelId="{B84A78B7-E0A3-463C-B35F-93B7E2CFE428}" type="presOf" srcId="{F8FF6D57-E2CE-4754-B02A-67031882A73A}" destId="{D9D0EAD1-92E2-4EF0-903E-5C65DBCEEBC0}" srcOrd="0" destOrd="0" presId="urn:microsoft.com/office/officeart/2005/8/layout/pyramid3"/>
    <dgm:cxn modelId="{7A2A7688-91A5-48C5-BB7C-15813FABC4A7}" srcId="{F8FF6D57-E2CE-4754-B02A-67031882A73A}" destId="{7E431CED-8B6A-4B5E-9AB8-A400C633377F}" srcOrd="0" destOrd="0" parTransId="{9EDFBC08-B000-439B-8239-5158E8A0C9FE}" sibTransId="{C6269986-2571-4A48-830D-06DD010992D2}"/>
    <dgm:cxn modelId="{859F72C2-E885-4C10-9137-2C40079F6E06}" type="presOf" srcId="{7E431CED-8B6A-4B5E-9AB8-A400C633377F}" destId="{5317032F-CF9F-4417-A01B-53FED16E0602}" srcOrd="1" destOrd="0" presId="urn:microsoft.com/office/officeart/2005/8/layout/pyramid3"/>
    <dgm:cxn modelId="{8B5420FA-8C57-4CD2-8586-E4C20341242D}" type="presOf" srcId="{7E431CED-8B6A-4B5E-9AB8-A400C633377F}" destId="{DBC50B9B-858D-4A1A-9A01-60D2B7ABB0DB}" srcOrd="0" destOrd="0" presId="urn:microsoft.com/office/officeart/2005/8/layout/pyramid3"/>
    <dgm:cxn modelId="{2822A38D-AAEA-4C45-94D3-FA3E79A9B9C9}" type="presParOf" srcId="{D9D0EAD1-92E2-4EF0-903E-5C65DBCEEBC0}" destId="{2A18462D-BEF9-4984-860A-DE756073EB42}" srcOrd="0" destOrd="0" presId="urn:microsoft.com/office/officeart/2005/8/layout/pyramid3"/>
    <dgm:cxn modelId="{021FEE76-CDDC-4B73-A12F-D305B4BDB6C7}" type="presParOf" srcId="{2A18462D-BEF9-4984-860A-DE756073EB42}" destId="{DBC50B9B-858D-4A1A-9A01-60D2B7ABB0DB}" srcOrd="0" destOrd="0" presId="urn:microsoft.com/office/officeart/2005/8/layout/pyramid3"/>
    <dgm:cxn modelId="{3C1CF14A-811F-4F90-8DE2-DDE5F7A4E79F}" type="presParOf" srcId="{2A18462D-BEF9-4984-860A-DE756073EB42}" destId="{5317032F-CF9F-4417-A01B-53FED16E0602}" srcOrd="1" destOrd="0" presId="urn:microsoft.com/office/officeart/2005/8/layout/pyramid3"/>
  </dgm:cxnLst>
  <dgm:bg/>
  <dgm:whole/>
</dgm:dataModel>
</file>

<file path=ppt/diagrams/data7.xml><?xml version="1.0" encoding="utf-8"?>
<dgm:dataModel xmlns:dgm="http://schemas.openxmlformats.org/drawingml/2006/diagram" xmlns:a="http://schemas.openxmlformats.org/drawingml/2006/main">
  <dgm:ptLst>
    <dgm:pt modelId="{F8FF6D57-E2CE-4754-B02A-67031882A73A}" type="doc">
      <dgm:prSet loTypeId="urn:microsoft.com/office/officeart/2005/8/layout/pyramid3" loCatId="pyramid" qsTypeId="urn:microsoft.com/office/officeart/2005/8/quickstyle/simple1#5" qsCatId="simple" csTypeId="urn:microsoft.com/office/officeart/2005/8/colors/accent1_2#6" csCatId="accent1" phldr="1"/>
      <dgm:spPr/>
      <dgm:t>
        <a:bodyPr/>
        <a:lstStyle/>
        <a:p>
          <a:endParaRPr lang="en-US"/>
        </a:p>
      </dgm:t>
    </dgm:pt>
    <dgm:pt modelId="{7E431CED-8B6A-4B5E-9AB8-A400C633377F}">
      <dgm:prSet/>
      <dgm:spPr>
        <a:solidFill>
          <a:schemeClr val="accent1">
            <a:lumMod val="75000"/>
            <a:alpha val="0"/>
          </a:schemeClr>
        </a:solidFill>
        <a:ln>
          <a:solidFill>
            <a:schemeClr val="accent1">
              <a:lumMod val="75000"/>
            </a:schemeClr>
          </a:solidFill>
        </a:ln>
        <a:effectLst>
          <a:glow rad="228600">
            <a:srgbClr val="646496">
              <a:alpha val="40000"/>
            </a:srgbClr>
          </a:glow>
          <a:outerShdw blurRad="44450" dist="27940" dir="5400000" algn="ctr">
            <a:srgbClr val="000000">
              <a:alpha val="32000"/>
            </a:srgbClr>
          </a:outerShdw>
          <a:reflection blurRad="6350" stA="50000" endA="275" endPos="40000" dist="101600" dir="5400000" sy="-100000" algn="bl" rotWithShape="0"/>
        </a:effectLst>
        <a:scene3d>
          <a:camera prst="orthographicFront">
            <a:rot lat="0" lon="0" rev="0"/>
          </a:camera>
          <a:lightRig rig="balanced" dir="t">
            <a:rot lat="0" lon="0" rev="8700000"/>
          </a:lightRig>
        </a:scene3d>
        <a:sp3d>
          <a:bevelT w="190500" h="38100"/>
        </a:sp3d>
      </dgm:spPr>
      <dgm:t>
        <a:bodyPr/>
        <a:lstStyle/>
        <a:p>
          <a:pPr rtl="0"/>
          <a:r>
            <a:rPr lang="en-US" dirty="0" smtClean="0">
              <a:solidFill>
                <a:schemeClr val="bg2">
                  <a:lumMod val="40000"/>
                  <a:lumOff val="60000"/>
                </a:schemeClr>
              </a:solidFill>
            </a:rPr>
            <a:t>Spills</a:t>
          </a:r>
        </a:p>
      </dgm:t>
    </dgm:pt>
    <dgm:pt modelId="{9EDFBC08-B000-439B-8239-5158E8A0C9FE}" type="parTrans" cxnId="{7A2A7688-91A5-48C5-BB7C-15813FABC4A7}">
      <dgm:prSet/>
      <dgm:spPr/>
      <dgm:t>
        <a:bodyPr/>
        <a:lstStyle/>
        <a:p>
          <a:endParaRPr lang="en-US"/>
        </a:p>
      </dgm:t>
    </dgm:pt>
    <dgm:pt modelId="{C6269986-2571-4A48-830D-06DD010992D2}" type="sibTrans" cxnId="{7A2A7688-91A5-48C5-BB7C-15813FABC4A7}">
      <dgm:prSet/>
      <dgm:spPr/>
      <dgm:t>
        <a:bodyPr/>
        <a:lstStyle/>
        <a:p>
          <a:endParaRPr lang="en-US"/>
        </a:p>
      </dgm:t>
    </dgm:pt>
    <dgm:pt modelId="{D9D0EAD1-92E2-4EF0-903E-5C65DBCEEBC0}" type="pres">
      <dgm:prSet presAssocID="{F8FF6D57-E2CE-4754-B02A-67031882A73A}" presName="Name0" presStyleCnt="0">
        <dgm:presLayoutVars>
          <dgm:dir/>
          <dgm:animLvl val="lvl"/>
          <dgm:resizeHandles val="exact"/>
        </dgm:presLayoutVars>
      </dgm:prSet>
      <dgm:spPr/>
      <dgm:t>
        <a:bodyPr/>
        <a:lstStyle/>
        <a:p>
          <a:endParaRPr lang="en-US"/>
        </a:p>
      </dgm:t>
    </dgm:pt>
    <dgm:pt modelId="{2A18462D-BEF9-4984-860A-DE756073EB42}" type="pres">
      <dgm:prSet presAssocID="{7E431CED-8B6A-4B5E-9AB8-A400C633377F}" presName="Name8" presStyleCnt="0"/>
      <dgm:spPr/>
    </dgm:pt>
    <dgm:pt modelId="{DBC50B9B-858D-4A1A-9A01-60D2B7ABB0DB}" type="pres">
      <dgm:prSet presAssocID="{7E431CED-8B6A-4B5E-9AB8-A400C633377F}" presName="level" presStyleLbl="node1" presStyleIdx="0" presStyleCnt="1" custLinFactNeighborX="18478" custLinFactNeighborY="50000">
        <dgm:presLayoutVars>
          <dgm:chMax val="1"/>
          <dgm:bulletEnabled val="1"/>
        </dgm:presLayoutVars>
      </dgm:prSet>
      <dgm:spPr/>
      <dgm:t>
        <a:bodyPr/>
        <a:lstStyle/>
        <a:p>
          <a:endParaRPr lang="en-US"/>
        </a:p>
      </dgm:t>
    </dgm:pt>
    <dgm:pt modelId="{5317032F-CF9F-4417-A01B-53FED16E0602}" type="pres">
      <dgm:prSet presAssocID="{7E431CED-8B6A-4B5E-9AB8-A400C633377F}" presName="levelTx" presStyleLbl="revTx" presStyleIdx="0" presStyleCnt="0">
        <dgm:presLayoutVars>
          <dgm:chMax val="1"/>
          <dgm:bulletEnabled val="1"/>
        </dgm:presLayoutVars>
      </dgm:prSet>
      <dgm:spPr/>
      <dgm:t>
        <a:bodyPr/>
        <a:lstStyle/>
        <a:p>
          <a:endParaRPr lang="en-US"/>
        </a:p>
      </dgm:t>
    </dgm:pt>
  </dgm:ptLst>
  <dgm:cxnLst>
    <dgm:cxn modelId="{B0D61E04-9741-4EEB-B7FA-868EFA314B11}" type="presOf" srcId="{7E431CED-8B6A-4B5E-9AB8-A400C633377F}" destId="{DBC50B9B-858D-4A1A-9A01-60D2B7ABB0DB}" srcOrd="0" destOrd="0" presId="urn:microsoft.com/office/officeart/2005/8/layout/pyramid3"/>
    <dgm:cxn modelId="{7A2A7688-91A5-48C5-BB7C-15813FABC4A7}" srcId="{F8FF6D57-E2CE-4754-B02A-67031882A73A}" destId="{7E431CED-8B6A-4B5E-9AB8-A400C633377F}" srcOrd="0" destOrd="0" parTransId="{9EDFBC08-B000-439B-8239-5158E8A0C9FE}" sibTransId="{C6269986-2571-4A48-830D-06DD010992D2}"/>
    <dgm:cxn modelId="{FCD6BDA9-30C2-4388-8BD3-7B08D342E205}" type="presOf" srcId="{7E431CED-8B6A-4B5E-9AB8-A400C633377F}" destId="{5317032F-CF9F-4417-A01B-53FED16E0602}" srcOrd="1" destOrd="0" presId="urn:microsoft.com/office/officeart/2005/8/layout/pyramid3"/>
    <dgm:cxn modelId="{3F3FBDDC-2170-4235-8908-93DA423B5225}" type="presOf" srcId="{F8FF6D57-E2CE-4754-B02A-67031882A73A}" destId="{D9D0EAD1-92E2-4EF0-903E-5C65DBCEEBC0}" srcOrd="0" destOrd="0" presId="urn:microsoft.com/office/officeart/2005/8/layout/pyramid3"/>
    <dgm:cxn modelId="{23ABD4AC-9B83-4EDB-A020-56C4F11164B8}" type="presParOf" srcId="{D9D0EAD1-92E2-4EF0-903E-5C65DBCEEBC0}" destId="{2A18462D-BEF9-4984-860A-DE756073EB42}" srcOrd="0" destOrd="0" presId="urn:microsoft.com/office/officeart/2005/8/layout/pyramid3"/>
    <dgm:cxn modelId="{D76AE1CD-F89C-4A2D-951F-142A477FFBF5}" type="presParOf" srcId="{2A18462D-BEF9-4984-860A-DE756073EB42}" destId="{DBC50B9B-858D-4A1A-9A01-60D2B7ABB0DB}" srcOrd="0" destOrd="0" presId="urn:microsoft.com/office/officeart/2005/8/layout/pyramid3"/>
    <dgm:cxn modelId="{1EB96083-F84C-498E-BFE6-E3D5192DC9BF}" type="presParOf" srcId="{2A18462D-BEF9-4984-860A-DE756073EB42}" destId="{5317032F-CF9F-4417-A01B-53FED16E0602}" srcOrd="1" destOrd="0" presId="urn:microsoft.com/office/officeart/2005/8/layout/pyramid3"/>
  </dgm:cxnLst>
  <dgm:bg/>
  <dgm:whole/>
</dgm:dataModel>
</file>

<file path=ppt/diagrams/data8.xml><?xml version="1.0" encoding="utf-8"?>
<dgm:dataModel xmlns:dgm="http://schemas.openxmlformats.org/drawingml/2006/diagram" xmlns:a="http://schemas.openxmlformats.org/drawingml/2006/main">
  <dgm:ptLst>
    <dgm:pt modelId="{F8FF6D57-E2CE-4754-B02A-67031882A73A}" type="doc">
      <dgm:prSet loTypeId="urn:microsoft.com/office/officeart/2005/8/layout/pyramid3" loCatId="pyramid" qsTypeId="urn:microsoft.com/office/officeart/2005/8/quickstyle/simple1#6" qsCatId="simple" csTypeId="urn:microsoft.com/office/officeart/2005/8/colors/accent1_2#7" csCatId="accent1" phldr="1"/>
      <dgm:spPr/>
      <dgm:t>
        <a:bodyPr/>
        <a:lstStyle/>
        <a:p>
          <a:endParaRPr lang="en-US"/>
        </a:p>
      </dgm:t>
    </dgm:pt>
    <dgm:pt modelId="{7E431CED-8B6A-4B5E-9AB8-A400C633377F}">
      <dgm:prSet custT="1"/>
      <dgm:spPr>
        <a:solidFill>
          <a:schemeClr val="accent1">
            <a:lumMod val="75000"/>
            <a:alpha val="0"/>
          </a:schemeClr>
        </a:solidFill>
        <a:ln>
          <a:solidFill>
            <a:schemeClr val="accent1">
              <a:lumMod val="75000"/>
            </a:schemeClr>
          </a:solidFill>
        </a:ln>
        <a:effectLst>
          <a:glow rad="228600">
            <a:srgbClr val="646496">
              <a:alpha val="40000"/>
            </a:srgbClr>
          </a:glow>
          <a:outerShdw blurRad="44450" dist="27940" dir="5400000" algn="ctr">
            <a:srgbClr val="000000">
              <a:alpha val="32000"/>
            </a:srgbClr>
          </a:outerShdw>
          <a:reflection blurRad="6350" stA="50000" endA="275" endPos="40000" dist="101600" dir="5400000" sy="-100000" algn="bl" rotWithShape="0"/>
        </a:effectLst>
        <a:scene3d>
          <a:camera prst="orthographicFront">
            <a:rot lat="0" lon="0" rev="0"/>
          </a:camera>
          <a:lightRig rig="balanced" dir="t">
            <a:rot lat="0" lon="0" rev="8700000"/>
          </a:lightRig>
        </a:scene3d>
        <a:sp3d>
          <a:bevelT w="190500" h="38100"/>
        </a:sp3d>
      </dgm:spPr>
      <dgm:t>
        <a:bodyPr/>
        <a:lstStyle/>
        <a:p>
          <a:pPr rtl="0"/>
          <a:r>
            <a:rPr lang="en-US" sz="6000" dirty="0" smtClean="0">
              <a:solidFill>
                <a:schemeClr val="bg2">
                  <a:lumMod val="40000"/>
                  <a:lumOff val="60000"/>
                </a:schemeClr>
              </a:solidFill>
            </a:rPr>
            <a:t>Signs &amp; Symptoms</a:t>
          </a:r>
        </a:p>
      </dgm:t>
    </dgm:pt>
    <dgm:pt modelId="{9EDFBC08-B000-439B-8239-5158E8A0C9FE}" type="parTrans" cxnId="{7A2A7688-91A5-48C5-BB7C-15813FABC4A7}">
      <dgm:prSet/>
      <dgm:spPr/>
      <dgm:t>
        <a:bodyPr/>
        <a:lstStyle/>
        <a:p>
          <a:endParaRPr lang="en-US"/>
        </a:p>
      </dgm:t>
    </dgm:pt>
    <dgm:pt modelId="{C6269986-2571-4A48-830D-06DD010992D2}" type="sibTrans" cxnId="{7A2A7688-91A5-48C5-BB7C-15813FABC4A7}">
      <dgm:prSet/>
      <dgm:spPr/>
      <dgm:t>
        <a:bodyPr/>
        <a:lstStyle/>
        <a:p>
          <a:endParaRPr lang="en-US"/>
        </a:p>
      </dgm:t>
    </dgm:pt>
    <dgm:pt modelId="{D9D0EAD1-92E2-4EF0-903E-5C65DBCEEBC0}" type="pres">
      <dgm:prSet presAssocID="{F8FF6D57-E2CE-4754-B02A-67031882A73A}" presName="Name0" presStyleCnt="0">
        <dgm:presLayoutVars>
          <dgm:dir/>
          <dgm:animLvl val="lvl"/>
          <dgm:resizeHandles val="exact"/>
        </dgm:presLayoutVars>
      </dgm:prSet>
      <dgm:spPr/>
      <dgm:t>
        <a:bodyPr/>
        <a:lstStyle/>
        <a:p>
          <a:endParaRPr lang="en-US"/>
        </a:p>
      </dgm:t>
    </dgm:pt>
    <dgm:pt modelId="{2A18462D-BEF9-4984-860A-DE756073EB42}" type="pres">
      <dgm:prSet presAssocID="{7E431CED-8B6A-4B5E-9AB8-A400C633377F}" presName="Name8" presStyleCnt="0"/>
      <dgm:spPr/>
    </dgm:pt>
    <dgm:pt modelId="{DBC50B9B-858D-4A1A-9A01-60D2B7ABB0DB}" type="pres">
      <dgm:prSet presAssocID="{7E431CED-8B6A-4B5E-9AB8-A400C633377F}" presName="level" presStyleLbl="node1" presStyleIdx="0" presStyleCnt="1">
        <dgm:presLayoutVars>
          <dgm:chMax val="1"/>
          <dgm:bulletEnabled val="1"/>
        </dgm:presLayoutVars>
      </dgm:prSet>
      <dgm:spPr/>
      <dgm:t>
        <a:bodyPr/>
        <a:lstStyle/>
        <a:p>
          <a:endParaRPr lang="en-US"/>
        </a:p>
      </dgm:t>
    </dgm:pt>
    <dgm:pt modelId="{5317032F-CF9F-4417-A01B-53FED16E0602}" type="pres">
      <dgm:prSet presAssocID="{7E431CED-8B6A-4B5E-9AB8-A400C633377F}" presName="levelTx" presStyleLbl="revTx" presStyleIdx="0" presStyleCnt="0">
        <dgm:presLayoutVars>
          <dgm:chMax val="1"/>
          <dgm:bulletEnabled val="1"/>
        </dgm:presLayoutVars>
      </dgm:prSet>
      <dgm:spPr/>
      <dgm:t>
        <a:bodyPr/>
        <a:lstStyle/>
        <a:p>
          <a:endParaRPr lang="en-US"/>
        </a:p>
      </dgm:t>
    </dgm:pt>
  </dgm:ptLst>
  <dgm:cxnLst>
    <dgm:cxn modelId="{9B127C8B-0FCD-4C34-9EA7-E50CC7116E49}" type="presOf" srcId="{F8FF6D57-E2CE-4754-B02A-67031882A73A}" destId="{D9D0EAD1-92E2-4EF0-903E-5C65DBCEEBC0}" srcOrd="0" destOrd="0" presId="urn:microsoft.com/office/officeart/2005/8/layout/pyramid3"/>
    <dgm:cxn modelId="{DE797998-6D42-442A-B1F4-4CD896356D65}" type="presOf" srcId="{7E431CED-8B6A-4B5E-9AB8-A400C633377F}" destId="{DBC50B9B-858D-4A1A-9A01-60D2B7ABB0DB}" srcOrd="0" destOrd="0" presId="urn:microsoft.com/office/officeart/2005/8/layout/pyramid3"/>
    <dgm:cxn modelId="{7A2A7688-91A5-48C5-BB7C-15813FABC4A7}" srcId="{F8FF6D57-E2CE-4754-B02A-67031882A73A}" destId="{7E431CED-8B6A-4B5E-9AB8-A400C633377F}" srcOrd="0" destOrd="0" parTransId="{9EDFBC08-B000-439B-8239-5158E8A0C9FE}" sibTransId="{C6269986-2571-4A48-830D-06DD010992D2}"/>
    <dgm:cxn modelId="{834C6E4D-A3E3-4E9F-8A36-C53548113C64}" type="presOf" srcId="{7E431CED-8B6A-4B5E-9AB8-A400C633377F}" destId="{5317032F-CF9F-4417-A01B-53FED16E0602}" srcOrd="1" destOrd="0" presId="urn:microsoft.com/office/officeart/2005/8/layout/pyramid3"/>
    <dgm:cxn modelId="{826C3B55-3113-4865-930A-888C82445A3C}" type="presParOf" srcId="{D9D0EAD1-92E2-4EF0-903E-5C65DBCEEBC0}" destId="{2A18462D-BEF9-4984-860A-DE756073EB42}" srcOrd="0" destOrd="0" presId="urn:microsoft.com/office/officeart/2005/8/layout/pyramid3"/>
    <dgm:cxn modelId="{652B0AAB-BF4F-4C3E-ACEC-38EB4648ADCA}" type="presParOf" srcId="{2A18462D-BEF9-4984-860A-DE756073EB42}" destId="{DBC50B9B-858D-4A1A-9A01-60D2B7ABB0DB}" srcOrd="0" destOrd="0" presId="urn:microsoft.com/office/officeart/2005/8/layout/pyramid3"/>
    <dgm:cxn modelId="{8D5A46DA-2A89-40D1-A252-F0B7FB4CF582}" type="presParOf" srcId="{2A18462D-BEF9-4984-860A-DE756073EB42}" destId="{5317032F-CF9F-4417-A01B-53FED16E0602}" srcOrd="1" destOrd="0" presId="urn:microsoft.com/office/officeart/2005/8/layout/pyramid3"/>
  </dgm:cxnLst>
  <dgm:bg/>
  <dgm:whole/>
</dgm:dataModel>
</file>

<file path=ppt/diagrams/data9.xml><?xml version="1.0" encoding="utf-8"?>
<dgm:dataModel xmlns:dgm="http://schemas.openxmlformats.org/drawingml/2006/diagram" xmlns:a="http://schemas.openxmlformats.org/drawingml/2006/main">
  <dgm:ptLst>
    <dgm:pt modelId="{F8FF6D57-E2CE-4754-B02A-67031882A73A}" type="doc">
      <dgm:prSet loTypeId="urn:microsoft.com/office/officeart/2005/8/layout/pyramid3" loCatId="pyramid" qsTypeId="urn:microsoft.com/office/officeart/2005/8/quickstyle/simple1#7" qsCatId="simple" csTypeId="urn:microsoft.com/office/officeart/2005/8/colors/accent1_2#8" csCatId="accent1" phldr="1"/>
      <dgm:spPr/>
      <dgm:t>
        <a:bodyPr/>
        <a:lstStyle/>
        <a:p>
          <a:endParaRPr lang="en-US"/>
        </a:p>
      </dgm:t>
    </dgm:pt>
    <dgm:pt modelId="{7E431CED-8B6A-4B5E-9AB8-A400C633377F}">
      <dgm:prSet custT="1"/>
      <dgm:spPr>
        <a:solidFill>
          <a:schemeClr val="accent1">
            <a:lumMod val="75000"/>
          </a:schemeClr>
        </a:solidFill>
        <a:ln>
          <a:solidFill>
            <a:srgbClr val="FF0000"/>
          </a:solidFill>
        </a:ln>
        <a:effectLst>
          <a:glow rad="228600">
            <a:srgbClr val="646496">
              <a:alpha val="40000"/>
            </a:srgbClr>
          </a:glow>
          <a:outerShdw blurRad="44450" dist="27940" dir="5400000" algn="ctr">
            <a:srgbClr val="000000">
              <a:alpha val="32000"/>
            </a:srgbClr>
          </a:outerShdw>
          <a:reflection blurRad="6350" stA="50000" endA="275" endPos="40000" dist="101600" dir="5400000" sy="-100000" algn="bl" rotWithShape="0"/>
        </a:effectLst>
        <a:scene3d>
          <a:camera prst="orthographicFront">
            <a:rot lat="0" lon="0" rev="0"/>
          </a:camera>
          <a:lightRig rig="balanced" dir="t">
            <a:rot lat="0" lon="0" rev="8700000"/>
          </a:lightRig>
        </a:scene3d>
        <a:sp3d>
          <a:bevelT w="190500" h="38100"/>
        </a:sp3d>
      </dgm:spPr>
      <dgm:t>
        <a:bodyPr/>
        <a:lstStyle/>
        <a:p>
          <a:pPr rtl="0"/>
          <a:r>
            <a:rPr lang="en-US" sz="5400" dirty="0" smtClean="0"/>
            <a:t>Medical Emergencies</a:t>
          </a:r>
          <a:endParaRPr lang="en-US" sz="5400" dirty="0" smtClean="0">
            <a:solidFill>
              <a:schemeClr val="bg2">
                <a:lumMod val="40000"/>
                <a:lumOff val="60000"/>
              </a:schemeClr>
            </a:solidFill>
          </a:endParaRPr>
        </a:p>
      </dgm:t>
    </dgm:pt>
    <dgm:pt modelId="{9EDFBC08-B000-439B-8239-5158E8A0C9FE}" type="parTrans" cxnId="{7A2A7688-91A5-48C5-BB7C-15813FABC4A7}">
      <dgm:prSet/>
      <dgm:spPr/>
      <dgm:t>
        <a:bodyPr/>
        <a:lstStyle/>
        <a:p>
          <a:endParaRPr lang="en-US"/>
        </a:p>
      </dgm:t>
    </dgm:pt>
    <dgm:pt modelId="{C6269986-2571-4A48-830D-06DD010992D2}" type="sibTrans" cxnId="{7A2A7688-91A5-48C5-BB7C-15813FABC4A7}">
      <dgm:prSet/>
      <dgm:spPr/>
      <dgm:t>
        <a:bodyPr/>
        <a:lstStyle/>
        <a:p>
          <a:endParaRPr lang="en-US"/>
        </a:p>
      </dgm:t>
    </dgm:pt>
    <dgm:pt modelId="{D9D0EAD1-92E2-4EF0-903E-5C65DBCEEBC0}" type="pres">
      <dgm:prSet presAssocID="{F8FF6D57-E2CE-4754-B02A-67031882A73A}" presName="Name0" presStyleCnt="0">
        <dgm:presLayoutVars>
          <dgm:dir/>
          <dgm:animLvl val="lvl"/>
          <dgm:resizeHandles val="exact"/>
        </dgm:presLayoutVars>
      </dgm:prSet>
      <dgm:spPr/>
      <dgm:t>
        <a:bodyPr/>
        <a:lstStyle/>
        <a:p>
          <a:endParaRPr lang="en-US"/>
        </a:p>
      </dgm:t>
    </dgm:pt>
    <dgm:pt modelId="{2A18462D-BEF9-4984-860A-DE756073EB42}" type="pres">
      <dgm:prSet presAssocID="{7E431CED-8B6A-4B5E-9AB8-A400C633377F}" presName="Name8" presStyleCnt="0"/>
      <dgm:spPr/>
    </dgm:pt>
    <dgm:pt modelId="{DBC50B9B-858D-4A1A-9A01-60D2B7ABB0DB}" type="pres">
      <dgm:prSet presAssocID="{7E431CED-8B6A-4B5E-9AB8-A400C633377F}" presName="level" presStyleLbl="node1" presStyleIdx="0" presStyleCnt="1" custLinFactNeighborX="1064">
        <dgm:presLayoutVars>
          <dgm:chMax val="1"/>
          <dgm:bulletEnabled val="1"/>
        </dgm:presLayoutVars>
      </dgm:prSet>
      <dgm:spPr/>
      <dgm:t>
        <a:bodyPr/>
        <a:lstStyle/>
        <a:p>
          <a:endParaRPr lang="en-US"/>
        </a:p>
      </dgm:t>
    </dgm:pt>
    <dgm:pt modelId="{5317032F-CF9F-4417-A01B-53FED16E0602}" type="pres">
      <dgm:prSet presAssocID="{7E431CED-8B6A-4B5E-9AB8-A400C633377F}" presName="levelTx" presStyleLbl="revTx" presStyleIdx="0" presStyleCnt="0">
        <dgm:presLayoutVars>
          <dgm:chMax val="1"/>
          <dgm:bulletEnabled val="1"/>
        </dgm:presLayoutVars>
      </dgm:prSet>
      <dgm:spPr/>
      <dgm:t>
        <a:bodyPr/>
        <a:lstStyle/>
        <a:p>
          <a:endParaRPr lang="en-US"/>
        </a:p>
      </dgm:t>
    </dgm:pt>
  </dgm:ptLst>
  <dgm:cxnLst>
    <dgm:cxn modelId="{1B9D9FF8-D83B-4956-A313-1DBD09173DE0}" type="presOf" srcId="{F8FF6D57-E2CE-4754-B02A-67031882A73A}" destId="{D9D0EAD1-92E2-4EF0-903E-5C65DBCEEBC0}" srcOrd="0" destOrd="0" presId="urn:microsoft.com/office/officeart/2005/8/layout/pyramid3"/>
    <dgm:cxn modelId="{7A2A7688-91A5-48C5-BB7C-15813FABC4A7}" srcId="{F8FF6D57-E2CE-4754-B02A-67031882A73A}" destId="{7E431CED-8B6A-4B5E-9AB8-A400C633377F}" srcOrd="0" destOrd="0" parTransId="{9EDFBC08-B000-439B-8239-5158E8A0C9FE}" sibTransId="{C6269986-2571-4A48-830D-06DD010992D2}"/>
    <dgm:cxn modelId="{F77B989C-CAC2-4A5D-A463-B510010035AB}" type="presOf" srcId="{7E431CED-8B6A-4B5E-9AB8-A400C633377F}" destId="{DBC50B9B-858D-4A1A-9A01-60D2B7ABB0DB}" srcOrd="0" destOrd="0" presId="urn:microsoft.com/office/officeart/2005/8/layout/pyramid3"/>
    <dgm:cxn modelId="{F1929FA7-9F4F-4BAE-9F4F-0D3AF5039B07}" type="presOf" srcId="{7E431CED-8B6A-4B5E-9AB8-A400C633377F}" destId="{5317032F-CF9F-4417-A01B-53FED16E0602}" srcOrd="1" destOrd="0" presId="urn:microsoft.com/office/officeart/2005/8/layout/pyramid3"/>
    <dgm:cxn modelId="{CF899B64-F730-45A4-876A-0E920262ADF0}" type="presParOf" srcId="{D9D0EAD1-92E2-4EF0-903E-5C65DBCEEBC0}" destId="{2A18462D-BEF9-4984-860A-DE756073EB42}" srcOrd="0" destOrd="0" presId="urn:microsoft.com/office/officeart/2005/8/layout/pyramid3"/>
    <dgm:cxn modelId="{BFA8A704-B28E-4254-92A8-32D17C949C44}" type="presParOf" srcId="{2A18462D-BEF9-4984-860A-DE756073EB42}" destId="{DBC50B9B-858D-4A1A-9A01-60D2B7ABB0DB}" srcOrd="0" destOrd="0" presId="urn:microsoft.com/office/officeart/2005/8/layout/pyramid3"/>
    <dgm:cxn modelId="{9DA2901E-5192-4764-BA12-2F4A4FF4C223}" type="presParOf" srcId="{2A18462D-BEF9-4984-860A-DE756073EB42}" destId="{5317032F-CF9F-4417-A01B-53FED16E0602}" srcOrd="1" destOrd="0" presId="urn:microsoft.com/office/officeart/2005/8/layout/pyramid3"/>
  </dgm:cxnLst>
  <dgm:bg/>
  <dgm:whole/>
</dgm:dataModel>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4184"/>
          </a:xfrm>
          <a:prstGeom prst="rect">
            <a:avLst/>
          </a:prstGeom>
        </p:spPr>
        <p:txBody>
          <a:bodyPr vert="horz" lIns="91440" tIns="45720" rIns="91440" bIns="45720" rtlCol="0"/>
          <a:lstStyle>
            <a:lvl1pPr algn="r">
              <a:defRPr sz="1200"/>
            </a:lvl1pPr>
          </a:lstStyle>
          <a:p>
            <a:fld id="{A5989336-3CF3-4441-97EB-C44A4ACC33D5}" type="datetimeFigureOut">
              <a:rPr lang="en-US" smtClean="0"/>
              <a:pPr/>
              <a:t>4/3/2008</a:t>
            </a:fld>
            <a:endParaRPr lang="en-US"/>
          </a:p>
        </p:txBody>
      </p:sp>
      <p:sp>
        <p:nvSpPr>
          <p:cNvPr id="4" name="Footer Placeholder 3"/>
          <p:cNvSpPr>
            <a:spLocks noGrp="1"/>
          </p:cNvSpPr>
          <p:nvPr>
            <p:ph type="ftr" sz="quarter" idx="2"/>
          </p:nvPr>
        </p:nvSpPr>
        <p:spPr>
          <a:xfrm>
            <a:off x="0" y="8627915"/>
            <a:ext cx="2971800" cy="4541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27915"/>
            <a:ext cx="2971800" cy="454184"/>
          </a:xfrm>
          <a:prstGeom prst="rect">
            <a:avLst/>
          </a:prstGeom>
        </p:spPr>
        <p:txBody>
          <a:bodyPr vert="horz" lIns="91440" tIns="45720" rIns="91440" bIns="45720" rtlCol="0" anchor="b"/>
          <a:lstStyle>
            <a:lvl1pPr algn="r">
              <a:defRPr sz="1200"/>
            </a:lvl1pPr>
          </a:lstStyle>
          <a:p>
            <a:fld id="{66925850-58BA-4BCD-9628-00D9B2870A1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184"/>
          </a:xfrm>
          <a:prstGeom prst="rect">
            <a:avLst/>
          </a:prstGeom>
        </p:spPr>
        <p:txBody>
          <a:bodyPr vert="horz" lIns="91440" tIns="45720" rIns="91440" bIns="45720" rtlCol="0"/>
          <a:lstStyle>
            <a:lvl1pPr algn="l" eaLnBrk="0" hangingPunct="0">
              <a:defRPr sz="1200"/>
            </a:lvl1pPr>
          </a:lstStyle>
          <a:p>
            <a:pPr>
              <a:defRPr/>
            </a:pPr>
            <a:endParaRPr lang="en-US"/>
          </a:p>
        </p:txBody>
      </p:sp>
      <p:sp>
        <p:nvSpPr>
          <p:cNvPr id="3" name="Date Placeholder 2"/>
          <p:cNvSpPr>
            <a:spLocks noGrp="1"/>
          </p:cNvSpPr>
          <p:nvPr>
            <p:ph type="dt" idx="1"/>
          </p:nvPr>
        </p:nvSpPr>
        <p:spPr>
          <a:xfrm>
            <a:off x="3884613" y="0"/>
            <a:ext cx="2971800" cy="454184"/>
          </a:xfrm>
          <a:prstGeom prst="rect">
            <a:avLst/>
          </a:prstGeom>
        </p:spPr>
        <p:txBody>
          <a:bodyPr vert="horz" lIns="91440" tIns="45720" rIns="91440" bIns="45720" rtlCol="0"/>
          <a:lstStyle>
            <a:lvl1pPr algn="r" eaLnBrk="0" hangingPunct="0">
              <a:defRPr sz="1200"/>
            </a:lvl1pPr>
          </a:lstStyle>
          <a:p>
            <a:pPr>
              <a:defRPr/>
            </a:pPr>
            <a:fld id="{F55D5745-A1F5-41B7-9B3F-225A3528B630}" type="datetimeFigureOut">
              <a:rPr lang="en-US"/>
              <a:pPr>
                <a:defRPr/>
              </a:pPr>
              <a:t>4/3/2008</a:t>
            </a:fld>
            <a:endParaRPr lang="en-US"/>
          </a:p>
        </p:txBody>
      </p:sp>
      <p:sp>
        <p:nvSpPr>
          <p:cNvPr id="4" name="Slide Image Placeholder 3"/>
          <p:cNvSpPr>
            <a:spLocks noGrp="1" noRot="1" noChangeAspect="1"/>
          </p:cNvSpPr>
          <p:nvPr>
            <p:ph type="sldImg" idx="2"/>
          </p:nvPr>
        </p:nvSpPr>
        <p:spPr>
          <a:xfrm>
            <a:off x="1157288" y="681038"/>
            <a:ext cx="4543425" cy="340677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14746"/>
            <a:ext cx="5486400" cy="4087654"/>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27915"/>
            <a:ext cx="2971800" cy="454184"/>
          </a:xfrm>
          <a:prstGeom prst="rect">
            <a:avLst/>
          </a:prstGeom>
        </p:spPr>
        <p:txBody>
          <a:bodyPr vert="horz" lIns="91440" tIns="45720" rIns="91440" bIns="45720" rtlCol="0" anchor="b"/>
          <a:lstStyle>
            <a:lvl1pPr algn="l" eaLnBrk="0" hangingPunct="0">
              <a:defRPr sz="1200"/>
            </a:lvl1pPr>
          </a:lstStyle>
          <a:p>
            <a:pPr>
              <a:defRPr/>
            </a:pPr>
            <a:endParaRPr lang="en-US"/>
          </a:p>
        </p:txBody>
      </p:sp>
      <p:sp>
        <p:nvSpPr>
          <p:cNvPr id="7" name="Slide Number Placeholder 6"/>
          <p:cNvSpPr>
            <a:spLocks noGrp="1"/>
          </p:cNvSpPr>
          <p:nvPr>
            <p:ph type="sldNum" sz="quarter" idx="5"/>
          </p:nvPr>
        </p:nvSpPr>
        <p:spPr>
          <a:xfrm>
            <a:off x="3884613" y="8627915"/>
            <a:ext cx="2971800" cy="454184"/>
          </a:xfrm>
          <a:prstGeom prst="rect">
            <a:avLst/>
          </a:prstGeom>
        </p:spPr>
        <p:txBody>
          <a:bodyPr vert="horz" lIns="91440" tIns="45720" rIns="91440" bIns="45720" rtlCol="0" anchor="b"/>
          <a:lstStyle>
            <a:lvl1pPr algn="r" eaLnBrk="0" hangingPunct="0">
              <a:defRPr sz="1200"/>
            </a:lvl1pPr>
          </a:lstStyle>
          <a:p>
            <a:pPr>
              <a:defRPr/>
            </a:pPr>
            <a:fld id="{845DE799-C3D4-44A6-AF35-11713EB0BCA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toxnet.nlm.nih.gov/" TargetMode="External"/><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45DE799-C3D4-44A6-AF35-11713EB0BCA4}"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Chemical Spills </a:t>
            </a:r>
          </a:p>
          <a:p>
            <a:r>
              <a:rPr lang="en-US" smtClean="0"/>
              <a:t>The following procedures are to be used in responding to chemical spills that can not be safely contained by persons working in the area. </a:t>
            </a:r>
          </a:p>
          <a:p>
            <a:r>
              <a:rPr lang="en-US" smtClean="0"/>
              <a:t>Indoor Spills </a:t>
            </a:r>
          </a:p>
          <a:p>
            <a:r>
              <a:rPr lang="en-US" smtClean="0"/>
              <a:t>•  If the spill represents a hazard that is immediately dangerous to life or health (IDLH), evacuate the room/area, and, if in doubt, evacuate the building. </a:t>
            </a:r>
          </a:p>
          <a:p>
            <a:r>
              <a:rPr lang="en-US" smtClean="0"/>
              <a:t>•  Contact University Police (262-8000) and request assistance. Describe the situation and indicate if there is a potential for fire or explosion, or if injuries exist. University Police will contact the Safety &amp; Workers' Compensation Office and Physical Plant Hazardous Waste Office for assistance. Be prepared to provide a description of the spilled substance and a Material Safety Data Sheet, if possible. </a:t>
            </a:r>
          </a:p>
          <a:p>
            <a:r>
              <a:rPr lang="en-US" smtClean="0"/>
              <a:t>•  The area of the spill should be sealed off or secured to prevent students or employees from entering the danger zone. </a:t>
            </a:r>
          </a:p>
          <a:p>
            <a:r>
              <a:rPr lang="en-US" smtClean="0"/>
              <a:t>•  From a safe location, provide directions to and information about the spill zone to University Police and other emergency response personnel as needed. </a:t>
            </a:r>
          </a:p>
        </p:txBody>
      </p:sp>
      <p:sp>
        <p:nvSpPr>
          <p:cNvPr id="614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2D5A26-0263-478E-A9EA-81A97A77619D}" type="slidenum">
              <a:rPr lang="en-US" smtClean="0"/>
              <a:pPr/>
              <a:t>39</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655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C67B825-6E4B-4C1F-8C8F-6E6B5B4CB5E1}" type="slidenum">
              <a:rPr lang="en-US" smtClean="0"/>
              <a:pPr/>
              <a:t>42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696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5EFA71C-520E-46D6-BD90-96AE41FA484D}" type="slidenum">
              <a:rPr lang="en-US" smtClean="0"/>
              <a:pPr/>
              <a:t>45</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u="sng" smtClean="0">
                <a:hlinkClick r:id="rId3"/>
              </a:rPr>
              <a:t>http://toxnet.nlm.nih.gov/</a:t>
            </a:r>
            <a:endParaRPr lang="en-US" smtClean="0"/>
          </a:p>
          <a:p>
            <a:r>
              <a:rPr lang="en-US" smtClean="0"/>
              <a:t>methylene chloride</a:t>
            </a:r>
          </a:p>
          <a:p>
            <a:r>
              <a:rPr lang="en-US" smtClean="0"/>
              <a:t>hazmap</a:t>
            </a:r>
          </a:p>
          <a:p>
            <a:r>
              <a:rPr lang="en-US" smtClean="0"/>
              <a:t>search ChemID Plus</a:t>
            </a:r>
          </a:p>
          <a:p>
            <a:r>
              <a:rPr lang="en-US" smtClean="0"/>
              <a:t>Webwiser – show levels</a:t>
            </a:r>
          </a:p>
          <a:p>
            <a:r>
              <a:rPr lang="en-US" smtClean="0"/>
              <a:t> </a:t>
            </a:r>
          </a:p>
          <a:p>
            <a:r>
              <a:rPr lang="en-US" smtClean="0"/>
              <a:t>Show HSDB</a:t>
            </a:r>
          </a:p>
          <a:p>
            <a:r>
              <a:rPr lang="en-US" smtClean="0"/>
              <a:t>Show Toxmap</a:t>
            </a:r>
          </a:p>
          <a:p>
            <a:r>
              <a:rPr lang="en-US" smtClean="0"/>
              <a:t>Show Scorecards - EPA</a:t>
            </a:r>
          </a:p>
        </p:txBody>
      </p:sp>
      <p:sp>
        <p:nvSpPr>
          <p:cNvPr id="737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8272E35-D76C-413D-A8C2-4E5170E159D9}" type="slidenum">
              <a:rPr lang="en-US" smtClean="0"/>
              <a:pPr/>
              <a:t>48</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240 liter (12 20 L cans) = 63.401 292 565 92 gallon [US, liquid]</a:t>
            </a:r>
          </a:p>
        </p:txBody>
      </p:sp>
      <p:sp>
        <p:nvSpPr>
          <p:cNvPr id="768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D00485B-3CC7-445A-8C12-82B08A325692}" type="slidenum">
              <a:rPr lang="en-US" smtClean="0"/>
              <a:pPr/>
              <a:t>50</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smtClean="0"/>
              <a:t>Metal refers to containers other than DOT drums. </a:t>
            </a:r>
          </a:p>
          <a:p>
            <a:r>
              <a:rPr lang="en-US" sz="1000" smtClean="0"/>
              <a:t>**Metal Drums refers to DOT Spec. containers. </a:t>
            </a:r>
          </a:p>
          <a:p>
            <a:r>
              <a:rPr lang="en-US" sz="1000" smtClean="0"/>
              <a:t>***Polyethylene containers are DOT Spec. 34, or others as authorized by DOT Exemption. </a:t>
            </a:r>
          </a:p>
          <a:p>
            <a:r>
              <a:rPr lang="en-US" sz="1000" smtClean="0"/>
              <a:t>Notes : </a:t>
            </a:r>
          </a:p>
          <a:p>
            <a:r>
              <a:rPr lang="en-US" sz="1000" smtClean="0"/>
              <a:t>DOT Type III polyethylene non-reusable containers, constructed and tested in accordance with DOT specifications 2U, treated if necessary to prevent permeation, may be used for storage of Class II and Class III liquids, in all capacities not to exceed 2½ gallons (9.5 L). </a:t>
            </a:r>
          </a:p>
          <a:p>
            <a:r>
              <a:rPr lang="en-US" sz="1000" smtClean="0"/>
              <a:t>Class IA and Class IB liquids may be stored in glass containers of not more than one (1) gallon capacity if the required liquid purity (such as ACS analytical reagent grade or higher) would be affected by storage in metal containers, or if the liquid would cause excessive corrosion of the metal container. </a:t>
            </a:r>
          </a:p>
          <a:p>
            <a:r>
              <a:rPr lang="en-US" sz="1000" smtClean="0"/>
              <a:t>"NO SMOKING" signs must be observed at all times. Containers are to be labeled "DANGER - FLAMMABLE - KEEP AWAY FROM HEAT, SPARKS, AND OPEN FLAMES. KEEP CONTAINER CLOSED WHEN NOT IN USE." </a:t>
            </a:r>
            <a:endParaRPr lang="en-US" smtClean="0"/>
          </a:p>
        </p:txBody>
      </p:sp>
      <p:sp>
        <p:nvSpPr>
          <p:cNvPr id="788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61029F6-D387-461A-8037-5F38CF58E6F7}" type="slidenum">
              <a:rPr lang="en-US" smtClean="0"/>
              <a:pPr/>
              <a:t>51</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08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2F0942C-A049-498F-B6BA-C993FB87802E}" type="slidenum">
              <a:rPr lang="en-US" smtClean="0"/>
              <a:pPr/>
              <a:t>52</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29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DE2EAC-2B41-431B-8311-B99EC316304E}" type="slidenum">
              <a:rPr lang="en-US" smtClean="0"/>
              <a:pPr/>
              <a:t>53</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DEF3AC4-6368-4CD0-91E4-977ECD181F9A}" type="slidenum">
              <a:rPr lang="en-US" smtClean="0"/>
              <a:pPr/>
              <a:t>55</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E5C6DE-86E0-4C51-A09A-9BCC12C68174}" type="slidenum">
              <a:rPr lang="en-US" smtClean="0"/>
              <a:pPr/>
              <a:t>60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BF01920-783D-4F32-AD9E-BC361F10D217}"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36E000-0137-44A0-8A02-9FE62D1DAA05}" type="slidenum">
              <a:rPr lang="en-US" smtClean="0"/>
              <a:pPr/>
              <a:t>63</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24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273966-DF44-45B0-91A0-8C8E46A190DE}" type="slidenum">
              <a:rPr lang="en-US" smtClean="0"/>
              <a:pPr/>
              <a:t>67</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83ADE0E-4B47-49C7-8892-4A3382786CAF}" type="slidenum">
              <a:rPr lang="en-US" smtClean="0"/>
              <a:pPr/>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7D02A1-3772-45C9-9454-D57CBE034F9B}" type="slidenum">
              <a:rPr lang="en-US" smtClean="0"/>
              <a:pPr/>
              <a:t>12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965843-DF7F-4EE3-8EFD-8357BF22CC16}" type="slidenum">
              <a:rPr lang="en-US" smtClean="0"/>
              <a:pPr/>
              <a:t>31</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Assuming no ventilation, complete mixing – both not realistic</a:t>
            </a:r>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04DAAF-92E4-4521-957B-1CD8757C3DDC}" type="slidenum">
              <a:rPr lang="en-US" smtClean="0"/>
              <a:pPr/>
              <a:t>32</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An index of toxicity – LD50 administered as a single dose kills 50 % of the test population</a:t>
            </a:r>
          </a:p>
        </p:txBody>
      </p:sp>
      <p:sp>
        <p:nvSpPr>
          <p:cNvPr id="52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B5BF7C-D5DC-4031-B63C-8A4FBC3AF14B}" type="slidenum">
              <a:rPr lang="en-US" smtClean="0"/>
              <a:pPr/>
              <a:t>33</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42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0BB6989-0365-4C85-B6E0-254B22ACA852}" type="slidenum">
              <a:rPr lang="en-US" smtClean="0"/>
              <a:pPr/>
              <a:t>34</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TextEdit="1"/>
          </p:cNvSpPr>
          <p:nvPr>
            <p:ph type="sldImg"/>
          </p:nvPr>
        </p:nvSpPr>
        <p:spPr bwMode="auto">
          <a:noFill/>
          <a:ln>
            <a:solidFill>
              <a:srgbClr val="000000"/>
            </a:solidFill>
            <a:miter lim="800000"/>
            <a:headEnd/>
            <a:tailEnd/>
          </a:ln>
        </p:spPr>
      </p:sp>
      <p:sp>
        <p:nvSpPr>
          <p:cNvPr id="58370" name="Rectangle 3"/>
          <p:cNvSpPr>
            <a:spLocks noGrp="1"/>
          </p:cNvSpPr>
          <p:nvPr>
            <p:ph type="body" idx="1"/>
          </p:nvPr>
        </p:nvSpPr>
        <p:spPr bwMode="auto">
          <a:noFill/>
        </p:spPr>
        <p:txBody>
          <a:bodyPr wrap="square" numCol="1" anchor="t" anchorCtr="0" compatLnSpc="1">
            <a:prstTxWarp prst="textNoShape">
              <a:avLst/>
            </a:prstTxWarp>
          </a:bodyPr>
          <a:lstStyle/>
          <a:p>
            <a:r>
              <a:rPr lang="en-US" i="1" smtClean="0"/>
              <a:t>. It is designed to protect workers from chemicals which may cause irritancy, chronic or irreversible tissue damage, or narcosis which may increase the likelihood of accidental injury. For Threshold Limit - Ceiling Values (TLV-C) the concentration should not be exceeded during any part of the working day.</a:t>
            </a:r>
          </a:p>
          <a:p>
            <a:endParaRPr lang="en-US" smtClean="0"/>
          </a:p>
          <a:p>
            <a:r>
              <a:rPr lang="en-US" smtClean="0"/>
              <a:t>National Institute of Occupational Safety &amp; Health</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BE6E36EB-EBF5-4F02-A04B-B070F045F4B1}"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457200"/>
            <a:ext cx="17526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76400" y="457200"/>
            <a:ext cx="51054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4CDED52A-C84D-43A6-BAAC-1B0CD46002D6}"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8C8074AC-E51A-4376-946F-DAAEFDC68E75}"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56BEE41-5260-4145-8D53-7F977CAC37A9}"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41CF989-5940-4D06-BDB0-FC607AF822C9}" type="slidenum">
              <a:rPr lang="en-US"/>
              <a:pPr>
                <a:defRPr/>
              </a:pPr>
              <a:t>‹#›</a:t>
            </a:fld>
            <a:endParaRPr lang="en-US"/>
          </a:p>
        </p:txBody>
      </p:sp>
      <p:sp>
        <p:nvSpPr>
          <p:cNvPr id="9"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B5807A8D-6BFB-421E-8A2F-2A5A50C24DAF}" type="slidenum">
              <a:rPr lang="en-US"/>
              <a:pPr>
                <a:defRPr/>
              </a:pPr>
              <a:t>‹#›</a:t>
            </a:fld>
            <a:endParaRPr lang="en-US"/>
          </a:p>
        </p:txBody>
      </p:sp>
      <p:sp>
        <p:nvSpPr>
          <p:cNvPr id="5"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8355F3A7-F631-43CA-86E2-4CDB70880933}" type="slidenum">
              <a:rPr lang="en-US"/>
              <a:pPr>
                <a:defRPr/>
              </a:pPr>
              <a:t>‹#›</a:t>
            </a:fld>
            <a:endParaRPr lang="en-US"/>
          </a:p>
        </p:txBody>
      </p:sp>
      <p:sp>
        <p:nvSpPr>
          <p:cNvPr id="4"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9DDC8645-B843-41E4-B4C0-2C9B18FB49C5}"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DC78D4B8-B208-4BF6-B7DE-9222369C49A6}"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CEA6E99C-D860-432F-8443-1CFA5801F66C}"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76400" y="457200"/>
            <a:ext cx="70104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676400" y="1981200"/>
            <a:ext cx="7010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0180" name="Rectangle 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vl1pPr>
          </a:lstStyle>
          <a:p>
            <a:pPr>
              <a:defRPr/>
            </a:pPr>
            <a:endParaRPr lang="en-US"/>
          </a:p>
        </p:txBody>
      </p:sp>
      <p:sp>
        <p:nvSpPr>
          <p:cNvPr id="50181" name="Rectangle 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92E68074-4964-40EF-BDF7-128917E2E884}" type="slidenum">
              <a:rPr lang="en-US"/>
              <a:pPr>
                <a:defRPr/>
              </a:pPr>
              <a:t>‹#›</a:t>
            </a:fld>
            <a:endParaRPr lang="en-US"/>
          </a:p>
        </p:txBody>
      </p:sp>
      <p:sp>
        <p:nvSpPr>
          <p:cNvPr id="50182" name="Line 6"/>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pPr eaLnBrk="0" hangingPunct="0">
              <a:defRPr/>
            </a:pPr>
            <a:endParaRPr lang="en-US"/>
          </a:p>
        </p:txBody>
      </p:sp>
      <p:sp>
        <p:nvSpPr>
          <p:cNvPr id="50183" name="Line 7"/>
          <p:cNvSpPr>
            <a:spLocks noChangeShapeType="1"/>
          </p:cNvSpPr>
          <p:nvPr/>
        </p:nvSpPr>
        <p:spPr bwMode="auto">
          <a:xfrm>
            <a:off x="228600" y="304800"/>
            <a:ext cx="8610600" cy="0"/>
          </a:xfrm>
          <a:prstGeom prst="line">
            <a:avLst/>
          </a:prstGeom>
          <a:noFill/>
          <a:ln w="76200">
            <a:solidFill>
              <a:schemeClr val="tx2"/>
            </a:solidFill>
            <a:round/>
            <a:headEnd/>
            <a:tailEnd/>
          </a:ln>
          <a:effectLst/>
        </p:spPr>
        <p:txBody>
          <a:bodyPr/>
          <a:lstStyle/>
          <a:p>
            <a:pPr eaLnBrk="0" hangingPunct="0">
              <a:defRPr/>
            </a:pPr>
            <a:endParaRPr lang="en-US"/>
          </a:p>
        </p:txBody>
      </p:sp>
      <p:grpSp>
        <p:nvGrpSpPr>
          <p:cNvPr id="1032" name="Group 8"/>
          <p:cNvGrpSpPr>
            <a:grpSpLocks/>
          </p:cNvGrpSpPr>
          <p:nvPr/>
        </p:nvGrpSpPr>
        <p:grpSpPr bwMode="auto">
          <a:xfrm>
            <a:off x="228600" y="457200"/>
            <a:ext cx="1246188" cy="1371600"/>
            <a:chOff x="144" y="288"/>
            <a:chExt cx="785" cy="864"/>
          </a:xfrm>
        </p:grpSpPr>
        <p:sp>
          <p:nvSpPr>
            <p:cNvPr id="50185" name="Rectangle 9"/>
            <p:cNvSpPr>
              <a:spLocks noChangeArrowheads="1"/>
            </p:cNvSpPr>
            <p:nvPr/>
          </p:nvSpPr>
          <p:spPr bwMode="auto">
            <a:xfrm>
              <a:off x="589" y="288"/>
              <a:ext cx="28" cy="534"/>
            </a:xfrm>
            <a:prstGeom prst="rect">
              <a:avLst/>
            </a:prstGeom>
            <a:solidFill>
              <a:schemeClr val="accent2"/>
            </a:solidFill>
            <a:ln w="9525">
              <a:noFill/>
              <a:miter lim="800000"/>
              <a:headEnd/>
              <a:tailEnd/>
            </a:ln>
          </p:spPr>
          <p:txBody>
            <a:bodyPr/>
            <a:lstStyle/>
            <a:p>
              <a:pPr eaLnBrk="0" hangingPunct="0">
                <a:defRPr/>
              </a:pPr>
              <a:endParaRPr lang="en-US"/>
            </a:p>
          </p:txBody>
        </p:sp>
        <p:sp>
          <p:nvSpPr>
            <p:cNvPr id="50186" name="Rectangle 10"/>
            <p:cNvSpPr>
              <a:spLocks noChangeArrowheads="1"/>
            </p:cNvSpPr>
            <p:nvPr/>
          </p:nvSpPr>
          <p:spPr bwMode="auto">
            <a:xfrm>
              <a:off x="526" y="288"/>
              <a:ext cx="28" cy="470"/>
            </a:xfrm>
            <a:prstGeom prst="rect">
              <a:avLst/>
            </a:prstGeom>
            <a:solidFill>
              <a:schemeClr val="bg2"/>
            </a:solidFill>
            <a:ln w="9525">
              <a:noFill/>
              <a:miter lim="800000"/>
              <a:headEnd/>
              <a:tailEnd/>
            </a:ln>
          </p:spPr>
          <p:txBody>
            <a:bodyPr/>
            <a:lstStyle/>
            <a:p>
              <a:pPr eaLnBrk="0" hangingPunct="0">
                <a:defRPr/>
              </a:pPr>
              <a:endParaRPr lang="en-US"/>
            </a:p>
          </p:txBody>
        </p:sp>
        <p:sp>
          <p:nvSpPr>
            <p:cNvPr id="50187" name="Rectangle 11"/>
            <p:cNvSpPr>
              <a:spLocks noChangeArrowheads="1"/>
            </p:cNvSpPr>
            <p:nvPr/>
          </p:nvSpPr>
          <p:spPr bwMode="auto">
            <a:xfrm>
              <a:off x="462" y="288"/>
              <a:ext cx="28" cy="401"/>
            </a:xfrm>
            <a:prstGeom prst="rect">
              <a:avLst/>
            </a:prstGeom>
            <a:solidFill>
              <a:schemeClr val="bg2"/>
            </a:solidFill>
            <a:ln w="9525">
              <a:noFill/>
              <a:miter lim="800000"/>
              <a:headEnd/>
              <a:tailEnd/>
            </a:ln>
          </p:spPr>
          <p:txBody>
            <a:bodyPr/>
            <a:lstStyle/>
            <a:p>
              <a:pPr eaLnBrk="0" hangingPunct="0">
                <a:defRPr/>
              </a:pPr>
              <a:endParaRPr lang="en-US"/>
            </a:p>
          </p:txBody>
        </p:sp>
        <p:sp>
          <p:nvSpPr>
            <p:cNvPr id="50188" name="Rectangle 12"/>
            <p:cNvSpPr>
              <a:spLocks noChangeArrowheads="1"/>
            </p:cNvSpPr>
            <p:nvPr/>
          </p:nvSpPr>
          <p:spPr bwMode="auto">
            <a:xfrm>
              <a:off x="398" y="288"/>
              <a:ext cx="28" cy="334"/>
            </a:xfrm>
            <a:prstGeom prst="rect">
              <a:avLst/>
            </a:prstGeom>
            <a:solidFill>
              <a:schemeClr val="bg2"/>
            </a:solidFill>
            <a:ln w="9525">
              <a:noFill/>
              <a:miter lim="800000"/>
              <a:headEnd/>
              <a:tailEnd/>
            </a:ln>
          </p:spPr>
          <p:txBody>
            <a:bodyPr/>
            <a:lstStyle/>
            <a:p>
              <a:pPr eaLnBrk="0" hangingPunct="0">
                <a:defRPr/>
              </a:pPr>
              <a:endParaRPr lang="en-US"/>
            </a:p>
          </p:txBody>
        </p:sp>
        <p:sp>
          <p:nvSpPr>
            <p:cNvPr id="50189" name="Rectangle 13"/>
            <p:cNvSpPr>
              <a:spLocks noChangeArrowheads="1"/>
            </p:cNvSpPr>
            <p:nvPr/>
          </p:nvSpPr>
          <p:spPr bwMode="auto">
            <a:xfrm>
              <a:off x="335" y="288"/>
              <a:ext cx="28" cy="269"/>
            </a:xfrm>
            <a:prstGeom prst="rect">
              <a:avLst/>
            </a:prstGeom>
            <a:solidFill>
              <a:schemeClr val="bg2"/>
            </a:solidFill>
            <a:ln w="9525">
              <a:noFill/>
              <a:miter lim="800000"/>
              <a:headEnd/>
              <a:tailEnd/>
            </a:ln>
          </p:spPr>
          <p:txBody>
            <a:bodyPr/>
            <a:lstStyle/>
            <a:p>
              <a:pPr eaLnBrk="0" hangingPunct="0">
                <a:defRPr/>
              </a:pPr>
              <a:endParaRPr lang="en-US"/>
            </a:p>
          </p:txBody>
        </p:sp>
        <p:sp>
          <p:nvSpPr>
            <p:cNvPr id="50190" name="Rectangle 14"/>
            <p:cNvSpPr>
              <a:spLocks noChangeArrowheads="1"/>
            </p:cNvSpPr>
            <p:nvPr/>
          </p:nvSpPr>
          <p:spPr bwMode="auto">
            <a:xfrm>
              <a:off x="271" y="288"/>
              <a:ext cx="28" cy="197"/>
            </a:xfrm>
            <a:prstGeom prst="rect">
              <a:avLst/>
            </a:prstGeom>
            <a:solidFill>
              <a:schemeClr val="bg2"/>
            </a:solidFill>
            <a:ln w="9525">
              <a:noFill/>
              <a:miter lim="800000"/>
              <a:headEnd/>
              <a:tailEnd/>
            </a:ln>
          </p:spPr>
          <p:txBody>
            <a:bodyPr/>
            <a:lstStyle/>
            <a:p>
              <a:pPr eaLnBrk="0" hangingPunct="0">
                <a:defRPr/>
              </a:pPr>
              <a:endParaRPr lang="en-US"/>
            </a:p>
          </p:txBody>
        </p:sp>
        <p:sp>
          <p:nvSpPr>
            <p:cNvPr id="50191" name="Rectangle 15"/>
            <p:cNvSpPr>
              <a:spLocks noChangeArrowheads="1"/>
            </p:cNvSpPr>
            <p:nvPr/>
          </p:nvSpPr>
          <p:spPr bwMode="auto">
            <a:xfrm>
              <a:off x="207" y="288"/>
              <a:ext cx="29" cy="136"/>
            </a:xfrm>
            <a:prstGeom prst="rect">
              <a:avLst/>
            </a:prstGeom>
            <a:solidFill>
              <a:schemeClr val="bg2"/>
            </a:solidFill>
            <a:ln w="9525">
              <a:noFill/>
              <a:miter lim="800000"/>
              <a:headEnd/>
              <a:tailEnd/>
            </a:ln>
          </p:spPr>
          <p:txBody>
            <a:bodyPr/>
            <a:lstStyle/>
            <a:p>
              <a:pPr eaLnBrk="0" hangingPunct="0">
                <a:defRPr/>
              </a:pPr>
              <a:endParaRPr lang="en-US"/>
            </a:p>
          </p:txBody>
        </p:sp>
        <p:sp>
          <p:nvSpPr>
            <p:cNvPr id="50192" name="Rectangle 16"/>
            <p:cNvSpPr>
              <a:spLocks noChangeArrowheads="1"/>
            </p:cNvSpPr>
            <p:nvPr/>
          </p:nvSpPr>
          <p:spPr bwMode="auto">
            <a:xfrm>
              <a:off x="144" y="288"/>
              <a:ext cx="28" cy="68"/>
            </a:xfrm>
            <a:prstGeom prst="rect">
              <a:avLst/>
            </a:prstGeom>
            <a:solidFill>
              <a:schemeClr val="bg2"/>
            </a:solidFill>
            <a:ln w="9525">
              <a:noFill/>
              <a:miter lim="800000"/>
              <a:headEnd/>
              <a:tailEnd/>
            </a:ln>
          </p:spPr>
          <p:txBody>
            <a:bodyPr/>
            <a:lstStyle/>
            <a:p>
              <a:pPr eaLnBrk="0" hangingPunct="0">
                <a:defRPr/>
              </a:pPr>
              <a:endParaRPr lang="en-US"/>
            </a:p>
          </p:txBody>
        </p:sp>
        <p:sp>
          <p:nvSpPr>
            <p:cNvPr id="50193" name="Rectangle 17"/>
            <p:cNvSpPr>
              <a:spLocks noChangeArrowheads="1"/>
            </p:cNvSpPr>
            <p:nvPr/>
          </p:nvSpPr>
          <p:spPr bwMode="auto">
            <a:xfrm>
              <a:off x="653" y="288"/>
              <a:ext cx="26" cy="599"/>
            </a:xfrm>
            <a:prstGeom prst="rect">
              <a:avLst/>
            </a:prstGeom>
            <a:solidFill>
              <a:schemeClr val="accent2"/>
            </a:solidFill>
            <a:ln w="9525">
              <a:noFill/>
              <a:miter lim="800000"/>
              <a:headEnd/>
              <a:tailEnd/>
            </a:ln>
          </p:spPr>
          <p:txBody>
            <a:bodyPr/>
            <a:lstStyle/>
            <a:p>
              <a:pPr eaLnBrk="0" hangingPunct="0">
                <a:defRPr/>
              </a:pPr>
              <a:endParaRPr lang="en-US"/>
            </a:p>
          </p:txBody>
        </p:sp>
        <p:sp>
          <p:nvSpPr>
            <p:cNvPr id="50194" name="Rectangle 18"/>
            <p:cNvSpPr>
              <a:spLocks noChangeArrowheads="1"/>
            </p:cNvSpPr>
            <p:nvPr/>
          </p:nvSpPr>
          <p:spPr bwMode="auto">
            <a:xfrm>
              <a:off x="715" y="288"/>
              <a:ext cx="26" cy="667"/>
            </a:xfrm>
            <a:prstGeom prst="rect">
              <a:avLst/>
            </a:prstGeom>
            <a:solidFill>
              <a:schemeClr val="accent2"/>
            </a:solidFill>
            <a:ln w="9525">
              <a:noFill/>
              <a:miter lim="800000"/>
              <a:headEnd/>
              <a:tailEnd/>
            </a:ln>
          </p:spPr>
          <p:txBody>
            <a:bodyPr/>
            <a:lstStyle/>
            <a:p>
              <a:pPr eaLnBrk="0" hangingPunct="0">
                <a:defRPr/>
              </a:pPr>
              <a:endParaRPr lang="en-US"/>
            </a:p>
          </p:txBody>
        </p:sp>
        <p:sp>
          <p:nvSpPr>
            <p:cNvPr id="50195" name="Rectangle 19"/>
            <p:cNvSpPr>
              <a:spLocks noChangeArrowheads="1"/>
            </p:cNvSpPr>
            <p:nvPr/>
          </p:nvSpPr>
          <p:spPr bwMode="auto">
            <a:xfrm>
              <a:off x="776" y="288"/>
              <a:ext cx="27" cy="731"/>
            </a:xfrm>
            <a:prstGeom prst="rect">
              <a:avLst/>
            </a:prstGeom>
            <a:solidFill>
              <a:schemeClr val="accent1"/>
            </a:solidFill>
            <a:ln w="9525">
              <a:noFill/>
              <a:miter lim="800000"/>
              <a:headEnd/>
              <a:tailEnd/>
            </a:ln>
          </p:spPr>
          <p:txBody>
            <a:bodyPr/>
            <a:lstStyle/>
            <a:p>
              <a:pPr eaLnBrk="0" hangingPunct="0">
                <a:defRPr/>
              </a:pPr>
              <a:endParaRPr lang="en-US"/>
            </a:p>
          </p:txBody>
        </p:sp>
        <p:sp>
          <p:nvSpPr>
            <p:cNvPr id="50196" name="Rectangle 20"/>
            <p:cNvSpPr>
              <a:spLocks noChangeArrowheads="1"/>
            </p:cNvSpPr>
            <p:nvPr/>
          </p:nvSpPr>
          <p:spPr bwMode="auto">
            <a:xfrm>
              <a:off x="839" y="288"/>
              <a:ext cx="28" cy="800"/>
            </a:xfrm>
            <a:prstGeom prst="rect">
              <a:avLst/>
            </a:prstGeom>
            <a:solidFill>
              <a:schemeClr val="accent1"/>
            </a:solidFill>
            <a:ln w="9525">
              <a:noFill/>
              <a:miter lim="800000"/>
              <a:headEnd/>
              <a:tailEnd/>
            </a:ln>
          </p:spPr>
          <p:txBody>
            <a:bodyPr/>
            <a:lstStyle/>
            <a:p>
              <a:pPr eaLnBrk="0" hangingPunct="0">
                <a:defRPr/>
              </a:pPr>
              <a:endParaRPr lang="en-US"/>
            </a:p>
          </p:txBody>
        </p:sp>
        <p:sp>
          <p:nvSpPr>
            <p:cNvPr id="50197" name="Rectangle 21"/>
            <p:cNvSpPr>
              <a:spLocks noChangeArrowheads="1"/>
            </p:cNvSpPr>
            <p:nvPr/>
          </p:nvSpPr>
          <p:spPr bwMode="auto">
            <a:xfrm>
              <a:off x="902" y="288"/>
              <a:ext cx="27" cy="864"/>
            </a:xfrm>
            <a:prstGeom prst="rect">
              <a:avLst/>
            </a:prstGeom>
            <a:solidFill>
              <a:schemeClr val="accent1"/>
            </a:solidFill>
            <a:ln w="9525">
              <a:noFill/>
              <a:miter lim="800000"/>
              <a:headEnd/>
              <a:tailEnd/>
            </a:ln>
          </p:spPr>
          <p:txBody>
            <a:bodyPr/>
            <a:lstStyle/>
            <a:p>
              <a:pPr eaLnBrk="0" hangingPunct="0">
                <a:defRPr/>
              </a:pPr>
              <a:endParaRPr lang="en-US"/>
            </a:p>
          </p:txBody>
        </p:sp>
      </p:grpSp>
      <p:sp>
        <p:nvSpPr>
          <p:cNvPr id="50198" name="Rectangle 22"/>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Lst>
  <p:txStyles>
    <p:titleStyle>
      <a:lvl1pPr algn="l" rtl="0" eaLnBrk="0" fontAlgn="base" hangingPunct="0">
        <a:spcBef>
          <a:spcPct val="0"/>
        </a:spcBef>
        <a:spcAft>
          <a:spcPct val="0"/>
        </a:spcAft>
        <a:defRPr sz="3900">
          <a:solidFill>
            <a:schemeClr val="tx2"/>
          </a:solidFill>
          <a:latin typeface="+mj-lt"/>
          <a:ea typeface="+mj-ea"/>
          <a:cs typeface="+mj-cs"/>
        </a:defRPr>
      </a:lvl1pPr>
      <a:lvl2pPr algn="l" rtl="0" eaLnBrk="0" fontAlgn="base" hangingPunct="0">
        <a:spcBef>
          <a:spcPct val="0"/>
        </a:spcBef>
        <a:spcAft>
          <a:spcPct val="0"/>
        </a:spcAft>
        <a:defRPr sz="3900">
          <a:solidFill>
            <a:schemeClr val="tx2"/>
          </a:solidFill>
          <a:latin typeface="Arial" charset="0"/>
        </a:defRPr>
      </a:lvl2pPr>
      <a:lvl3pPr algn="l" rtl="0" eaLnBrk="0" fontAlgn="base" hangingPunct="0">
        <a:spcBef>
          <a:spcPct val="0"/>
        </a:spcBef>
        <a:spcAft>
          <a:spcPct val="0"/>
        </a:spcAft>
        <a:defRPr sz="3900">
          <a:solidFill>
            <a:schemeClr val="tx2"/>
          </a:solidFill>
          <a:latin typeface="Arial" charset="0"/>
        </a:defRPr>
      </a:lvl3pPr>
      <a:lvl4pPr algn="l" rtl="0" eaLnBrk="0" fontAlgn="base" hangingPunct="0">
        <a:spcBef>
          <a:spcPct val="0"/>
        </a:spcBef>
        <a:spcAft>
          <a:spcPct val="0"/>
        </a:spcAft>
        <a:defRPr sz="3900">
          <a:solidFill>
            <a:schemeClr val="tx2"/>
          </a:solidFill>
          <a:latin typeface="Arial" charset="0"/>
        </a:defRPr>
      </a:lvl4pPr>
      <a:lvl5pPr algn="l" rtl="0" eaLnBrk="0" fontAlgn="base" hangingPunct="0">
        <a:spcBef>
          <a:spcPct val="0"/>
        </a:spcBef>
        <a:spcAft>
          <a:spcPct val="0"/>
        </a:spcAft>
        <a:defRPr sz="3900">
          <a:solidFill>
            <a:schemeClr val="tx2"/>
          </a:solidFill>
          <a:latin typeface="Arial" charset="0"/>
        </a:defRPr>
      </a:lvl5pPr>
      <a:lvl6pPr marL="457200" algn="l" rtl="0" fontAlgn="base">
        <a:spcBef>
          <a:spcPct val="0"/>
        </a:spcBef>
        <a:spcAft>
          <a:spcPct val="0"/>
        </a:spcAft>
        <a:defRPr sz="3900">
          <a:solidFill>
            <a:schemeClr val="tx2"/>
          </a:solidFill>
          <a:latin typeface="Arial" charset="0"/>
        </a:defRPr>
      </a:lvl6pPr>
      <a:lvl7pPr marL="914400" algn="l" rtl="0" fontAlgn="base">
        <a:spcBef>
          <a:spcPct val="0"/>
        </a:spcBef>
        <a:spcAft>
          <a:spcPct val="0"/>
        </a:spcAft>
        <a:defRPr sz="3900">
          <a:solidFill>
            <a:schemeClr val="tx2"/>
          </a:solidFill>
          <a:latin typeface="Arial" charset="0"/>
        </a:defRPr>
      </a:lvl7pPr>
      <a:lvl8pPr marL="1371600" algn="l" rtl="0" fontAlgn="base">
        <a:spcBef>
          <a:spcPct val="0"/>
        </a:spcBef>
        <a:spcAft>
          <a:spcPct val="0"/>
        </a:spcAft>
        <a:defRPr sz="3900">
          <a:solidFill>
            <a:schemeClr val="tx2"/>
          </a:solidFill>
          <a:latin typeface="Arial" charset="0"/>
        </a:defRPr>
      </a:lvl8pPr>
      <a:lvl9pPr marL="1828800" algn="l" rtl="0" fontAlgn="base">
        <a:spcBef>
          <a:spcPct val="0"/>
        </a:spcBef>
        <a:spcAft>
          <a:spcPct val="0"/>
        </a:spcAft>
        <a:defRPr sz="39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85000"/>
        <a:buFont typeface="Wingdings" pitchFamily="2" charset="2"/>
        <a:buChar char="o"/>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n"/>
        <a:defRPr sz="2500">
          <a:solidFill>
            <a:schemeClr val="tx2"/>
          </a:solidFill>
          <a:latin typeface="+mn-lt"/>
        </a:defRPr>
      </a:lvl2pPr>
      <a:lvl3pPr marL="1143000" indent="-228600" algn="l" rtl="0" eaLnBrk="0" fontAlgn="base" hangingPunct="0">
        <a:spcBef>
          <a:spcPct val="20000"/>
        </a:spcBef>
        <a:spcAft>
          <a:spcPct val="0"/>
        </a:spcAft>
        <a:buClr>
          <a:schemeClr val="accent1"/>
        </a:buClr>
        <a:buSzPct val="70000"/>
        <a:buFont typeface="Wingdings" pitchFamily="2" charset="2"/>
        <a:buChar char="p"/>
        <a:defRPr sz="2200">
          <a:solidFill>
            <a:schemeClr val="tx2"/>
          </a:solidFill>
          <a:latin typeface="+mn-lt"/>
        </a:defRPr>
      </a:lvl3pPr>
      <a:lvl4pPr marL="1600200" indent="-228600" algn="l" rtl="0" eaLnBrk="0" fontAlgn="base" hangingPunct="0">
        <a:spcBef>
          <a:spcPct val="20000"/>
        </a:spcBef>
        <a:spcAft>
          <a:spcPct val="0"/>
        </a:spcAft>
        <a:buClr>
          <a:schemeClr val="accent1"/>
        </a:buClr>
        <a:buSzPct val="70000"/>
        <a:buFont typeface="Wingdings" pitchFamily="2" charset="2"/>
        <a:buChar char="n"/>
        <a:defRPr sz="2000">
          <a:solidFill>
            <a:schemeClr val="tx2"/>
          </a:solidFill>
          <a:latin typeface="+mn-lt"/>
        </a:defRPr>
      </a:lvl4pPr>
      <a:lvl5pPr marL="2057400" indent="-228600" algn="l" rtl="0" eaLnBrk="0" fontAlgn="base" hangingPunct="0">
        <a:spcBef>
          <a:spcPct val="20000"/>
        </a:spcBef>
        <a:spcAft>
          <a:spcPct val="0"/>
        </a:spcAft>
        <a:buClr>
          <a:schemeClr val="accent1"/>
        </a:buClr>
        <a:buSzPct val="70000"/>
        <a:buFont typeface="Wingdings" pitchFamily="2" charset="2"/>
        <a:buChar char="o"/>
        <a:defRPr sz="2000">
          <a:solidFill>
            <a:schemeClr val="tx2"/>
          </a:solidFill>
          <a:latin typeface="+mn-lt"/>
        </a:defRPr>
      </a:lvl5pPr>
      <a:lvl6pPr marL="25146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6pPr>
      <a:lvl7pPr marL="29718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7pPr>
      <a:lvl8pPr marL="34290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8pPr>
      <a:lvl9pPr marL="38862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Data" Target="../diagrams/data1.xml"/><Relationship Id="rId7" Type="http://schemas.openxmlformats.org/officeDocument/2006/relationships/diagramData" Target="../diagrams/data2.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diagramColors" Target="../diagrams/colors2.xml"/><Relationship Id="rId4" Type="http://schemas.openxmlformats.org/officeDocument/2006/relationships/diagramLayout" Target="../diagrams/layout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2" Type="http://schemas.openxmlformats.org/officeDocument/2006/relationships/hyperlink" Target="http://www.cbs.state.or.us/external/osha/ppt/materials/102i.ppt"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hyperlink" Target="http://www.mers-tm.net/support/topics/active_errors.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www.mers-tm.net/support/topics/latent_errors.html"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hyperlink" Target="http://www.cbs.state.or.us/external/osha/ppt/materials/102i.ppt" TargetMode="Externa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www.plant-maintenance.com/articles/ccps.shtml"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hyperlink" Target="http://www.plant-maintenance.com/articles/ccps.shtml"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osha.gov/dsg/hazcom/ghs.htm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www.plant-maintenance.com/articles/ccps.shtml"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www.plant-maintenance.com/articles/ccps.shtml"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www.plant-maintenance.com/articles/ccps.shtml"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www.plant-maintenance.com/articles/ccps.shtml"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www.osha.gov/"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www.bu.edu/ehs/ih/chemicalsafety/twa_calculator.html"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www.nclabor.com/osha/etta/state_specific_rules/7f01.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www.cdc.gov/niosh/npg/default.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9.xml.rels><?xml version="1.0" encoding="UTF-8" standalone="yes"?>
<Relationships xmlns="http://schemas.openxmlformats.org/package/2006/relationships"><Relationship Id="rId3" Type="http://schemas.openxmlformats.org/officeDocument/2006/relationships/hyperlink" Target="http://www.resourcemanual.appstate.edu/safetyandcomp/procedure.htm"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hyperlink" Target="http://hazmat.dot.gov/pubs/erg/erg2004.pdf" TargetMode="External"/><Relationship Id="rId2" Type="http://schemas.openxmlformats.org/officeDocument/2006/relationships/hyperlink" Target="http://hazmat.dot.gov/gydebook.htm" TargetMode="External"/><Relationship Id="rId1" Type="http://schemas.openxmlformats.org/officeDocument/2006/relationships/slideLayout" Target="../slideLayouts/slideLayout1.xml"/><Relationship Id="rId4" Type="http://schemas.openxmlformats.org/officeDocument/2006/relationships/hyperlink" Target="http://hazmat.dot.gov/pubs/erg/gydebook.htm"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hyperlink" Target="http://www.atsdr.cdc.gov/MHMI/mmg14.html"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hyperlink" Target="http://www.atsdr.cdc.gov/MHMI/mmg14.html"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8.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toxnet.nlm.nih.gov/"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rds.yahoo.com/_ylt=A0geu8SFmJpHKRkAYLVXNyoA;_ylu=X3oDMTB1Yjd1NjY2BHNlYwNzYwRjb2xvA2FjMgR2dGlkA1BSMDE4XzEyNQ--/SIG=12h7kh2ep/EXP=1201400325/**http:/education.yahoo.com/reference/dictionary/entry/culture"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www.resourcemanual.appstate.edu/safetyandcomp/procedure.htm"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hyperlink" Target="http://www.resourcemanual.appstate.edu/safetyandcomp/procedure.htm"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hyperlink" Target="http://www.resourcemanual.appstate.edu/safetyandcomp/procedure.htm"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hyperlink" Target="http://www.resourcemanual.appstate.edu/safetyandcomp/procedure.htm" TargetMode="Externa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hyperlink" Target="http://www.resourcemanual.appstate.edu/safetyandcomp/procedure.htm"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hyperlink" Target="http://www2.umdnj.edu/eohssweb/aiha/accidents/explosion.htm" TargetMode="Externa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books.nap.edu/catalog.php?record_id=4911"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cbs.state.or.us/external/osha/ppt/materials/102i.pp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524000" y="1905000"/>
          <a:ext cx="7010400" cy="228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314" name="Rectangle 3"/>
          <p:cNvSpPr>
            <a:spLocks noGrp="1" noChangeArrowheads="1"/>
          </p:cNvSpPr>
          <p:nvPr>
            <p:ph type="subTitle" idx="4294967295"/>
          </p:nvPr>
        </p:nvSpPr>
        <p:spPr>
          <a:xfrm>
            <a:off x="5181600" y="6172200"/>
            <a:ext cx="3733800" cy="533400"/>
          </a:xfrm>
        </p:spPr>
        <p:txBody>
          <a:bodyPr/>
          <a:lstStyle/>
          <a:p>
            <a:pPr marL="533400" indent="-533400" algn="ctr" eaLnBrk="1" hangingPunct="1">
              <a:lnSpc>
                <a:spcPct val="80000"/>
              </a:lnSpc>
              <a:buFont typeface="Wingdings" pitchFamily="2" charset="2"/>
              <a:buNone/>
            </a:pPr>
            <a:r>
              <a:rPr lang="en-US" sz="1200" smtClean="0"/>
              <a:t>A.R. Smith Department of Chemistry</a:t>
            </a:r>
          </a:p>
          <a:p>
            <a:pPr marL="533400" indent="-533400" algn="ctr" eaLnBrk="1" hangingPunct="1">
              <a:lnSpc>
                <a:spcPct val="80000"/>
              </a:lnSpc>
              <a:buFont typeface="Wingdings" pitchFamily="2" charset="2"/>
              <a:buNone/>
            </a:pPr>
            <a:r>
              <a:rPr lang="en-US" sz="1200" smtClean="0"/>
              <a:t>Samuella B. Sigmann, NRCC CHO</a:t>
            </a:r>
          </a:p>
          <a:p>
            <a:pPr marL="533400" indent="-533400" algn="ctr" eaLnBrk="1" hangingPunct="1">
              <a:lnSpc>
                <a:spcPct val="80000"/>
              </a:lnSpc>
              <a:buFont typeface="Wingdings" pitchFamily="2" charset="2"/>
              <a:buNone/>
            </a:pPr>
            <a:r>
              <a:rPr lang="en-US" sz="1200" smtClean="0"/>
              <a:t>April 1</a:t>
            </a:r>
            <a:r>
              <a:rPr lang="en-US" sz="1200" baseline="30000" smtClean="0"/>
              <a:t>th</a:t>
            </a:r>
            <a:r>
              <a:rPr lang="en-US" sz="1200" smtClean="0"/>
              <a:t>, 2008</a:t>
            </a:r>
          </a:p>
        </p:txBody>
      </p:sp>
      <p:graphicFrame>
        <p:nvGraphicFramePr>
          <p:cNvPr id="6" name="Diagram 5"/>
          <p:cNvGraphicFramePr/>
          <p:nvPr/>
        </p:nvGraphicFramePr>
        <p:xfrm>
          <a:off x="1543050" y="1884362"/>
          <a:ext cx="7010400" cy="2286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sz="4400" smtClean="0"/>
              <a:t>However…</a:t>
            </a:r>
          </a:p>
        </p:txBody>
      </p:sp>
      <p:sp>
        <p:nvSpPr>
          <p:cNvPr id="26627" name="Rectangle 3"/>
          <p:cNvSpPr>
            <a:spLocks noGrp="1" noChangeArrowheads="1"/>
          </p:cNvSpPr>
          <p:nvPr>
            <p:ph type="body" idx="1"/>
          </p:nvPr>
        </p:nvSpPr>
        <p:spPr>
          <a:xfrm>
            <a:off x="1600200" y="1828800"/>
            <a:ext cx="7010400" cy="4114800"/>
          </a:xfrm>
        </p:spPr>
        <p:txBody>
          <a:bodyPr/>
          <a:lstStyle/>
          <a:p>
            <a:pPr eaLnBrk="1" hangingPunct="1"/>
            <a:r>
              <a:rPr lang="en-US" sz="3200" smtClean="0"/>
              <a:t>An accident is not always unplanned</a:t>
            </a:r>
          </a:p>
          <a:p>
            <a:pPr eaLnBrk="1" hangingPunct="1"/>
            <a:r>
              <a:rPr lang="en-US" sz="3200" smtClean="0"/>
              <a:t>Through poor system design, poor chemical hygiene, or both, accidents may be unintentionally planned</a:t>
            </a:r>
          </a:p>
          <a:p>
            <a:pPr eaLnBrk="1" hangingPunct="1"/>
            <a:r>
              <a:rPr lang="en-US" sz="3200" smtClean="0"/>
              <a:t>If intentionally planned…</a:t>
            </a:r>
          </a:p>
        </p:txBody>
      </p:sp>
      <p:sp>
        <p:nvSpPr>
          <p:cNvPr id="24579" name="Text Box 4"/>
          <p:cNvSpPr txBox="1">
            <a:spLocks noChangeArrowheads="1"/>
          </p:cNvSpPr>
          <p:nvPr/>
        </p:nvSpPr>
        <p:spPr bwMode="auto">
          <a:xfrm>
            <a:off x="3429000" y="6262688"/>
            <a:ext cx="2178050" cy="366712"/>
          </a:xfrm>
          <a:prstGeom prst="rect">
            <a:avLst/>
          </a:prstGeom>
          <a:noFill/>
          <a:ln w="9525">
            <a:noFill/>
            <a:miter lim="800000"/>
            <a:headEnd/>
            <a:tailEnd/>
          </a:ln>
        </p:spPr>
        <p:txBody>
          <a:bodyPr wrap="none">
            <a:spAutoFit/>
          </a:bodyPr>
          <a:lstStyle/>
          <a:p>
            <a:pPr eaLnBrk="0" hangingPunct="0"/>
            <a:r>
              <a:rPr lang="en-US" sz="1800">
                <a:solidFill>
                  <a:schemeClr val="tx1"/>
                </a:solidFill>
                <a:hlinkClick r:id="rId2"/>
              </a:rPr>
              <a:t>The Accident Weed</a:t>
            </a:r>
            <a:endParaRPr lang="en-US" sz="1800">
              <a:solidFill>
                <a:schemeClr val="tx1"/>
              </a:solidFill>
            </a:endParaRPr>
          </a:p>
        </p:txBody>
      </p:sp>
      <p:sp>
        <p:nvSpPr>
          <p:cNvPr id="25605" name="Text Box 5"/>
          <p:cNvSpPr txBox="1">
            <a:spLocks noChangeArrowheads="1"/>
          </p:cNvSpPr>
          <p:nvPr/>
        </p:nvSpPr>
        <p:spPr bwMode="auto">
          <a:xfrm>
            <a:off x="6402388" y="4953000"/>
            <a:ext cx="2665412" cy="579438"/>
          </a:xfrm>
          <a:prstGeom prst="rect">
            <a:avLst/>
          </a:prstGeom>
          <a:noFill/>
          <a:ln w="9525">
            <a:noFill/>
            <a:miter lim="800000"/>
            <a:headEnd/>
            <a:tailEnd/>
          </a:ln>
        </p:spPr>
        <p:txBody>
          <a:bodyPr wrap="none">
            <a:spAutoFit/>
          </a:bodyPr>
          <a:lstStyle/>
          <a:p>
            <a:r>
              <a:rPr lang="en-US"/>
              <a:t>that’s criminal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524000" y="1905000"/>
          <a:ext cx="7010400"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sz="4400" b="1" smtClean="0"/>
              <a:t>Active Cause</a:t>
            </a:r>
          </a:p>
        </p:txBody>
      </p:sp>
      <p:sp>
        <p:nvSpPr>
          <p:cNvPr id="12291" name="Rectangle 3"/>
          <p:cNvSpPr>
            <a:spLocks noGrp="1" noChangeArrowheads="1"/>
          </p:cNvSpPr>
          <p:nvPr>
            <p:ph type="body" idx="1"/>
          </p:nvPr>
        </p:nvSpPr>
        <p:spPr/>
        <p:txBody>
          <a:bodyPr/>
          <a:lstStyle/>
          <a:p>
            <a:pPr eaLnBrk="1" hangingPunct="1">
              <a:lnSpc>
                <a:spcPct val="90000"/>
              </a:lnSpc>
            </a:pPr>
            <a:r>
              <a:rPr lang="en-US" b="1" smtClean="0"/>
              <a:t>Sometimes called “direct” or “surface” cause</a:t>
            </a:r>
          </a:p>
          <a:p>
            <a:pPr eaLnBrk="1" hangingPunct="1">
              <a:lnSpc>
                <a:spcPct val="90000"/>
              </a:lnSpc>
            </a:pPr>
            <a:r>
              <a:rPr lang="en-US" b="1" smtClean="0"/>
              <a:t>Active failures</a:t>
            </a:r>
            <a:r>
              <a:rPr lang="en-US" smtClean="0"/>
              <a:t> can occur anytime there are individuals are in direct contact with the work process</a:t>
            </a:r>
          </a:p>
          <a:p>
            <a:pPr eaLnBrk="1" hangingPunct="1">
              <a:lnSpc>
                <a:spcPct val="90000"/>
              </a:lnSpc>
            </a:pPr>
            <a:r>
              <a:rPr lang="en-US" b="1" smtClean="0"/>
              <a:t>Active failures can be</a:t>
            </a:r>
          </a:p>
          <a:p>
            <a:pPr lvl="1" eaLnBrk="1" hangingPunct="1">
              <a:lnSpc>
                <a:spcPct val="90000"/>
              </a:lnSpc>
            </a:pPr>
            <a:r>
              <a:rPr lang="en-US" smtClean="0"/>
              <a:t>Knowledge-based</a:t>
            </a:r>
          </a:p>
          <a:p>
            <a:pPr lvl="1" eaLnBrk="1" hangingPunct="1">
              <a:lnSpc>
                <a:spcPct val="90000"/>
              </a:lnSpc>
            </a:pPr>
            <a:r>
              <a:rPr lang="en-US" smtClean="0"/>
              <a:t>Rule-based</a:t>
            </a:r>
          </a:p>
          <a:p>
            <a:pPr lvl="1" eaLnBrk="1" hangingPunct="1">
              <a:lnSpc>
                <a:spcPct val="90000"/>
              </a:lnSpc>
            </a:pPr>
            <a:r>
              <a:rPr lang="en-US" smtClean="0"/>
              <a:t>Skill-based</a:t>
            </a:r>
          </a:p>
          <a:p>
            <a:pPr eaLnBrk="1" hangingPunct="1">
              <a:lnSpc>
                <a:spcPct val="90000"/>
              </a:lnSpc>
            </a:pPr>
            <a:endParaRPr lang="en-US" smtClean="0"/>
          </a:p>
          <a:p>
            <a:pPr eaLnBrk="1" hangingPunct="1">
              <a:lnSpc>
                <a:spcPct val="90000"/>
              </a:lnSpc>
            </a:pPr>
            <a:endParaRPr lang="en-US" smtClean="0"/>
          </a:p>
          <a:p>
            <a:pPr lvl="1" eaLnBrk="1" hangingPunct="1">
              <a:lnSpc>
                <a:spcPct val="90000"/>
              </a:lnSpc>
            </a:pPr>
            <a:endParaRPr lang="en-US" smtClean="0"/>
          </a:p>
        </p:txBody>
      </p:sp>
      <p:sp>
        <p:nvSpPr>
          <p:cNvPr id="26627" name="Text Box 4"/>
          <p:cNvSpPr txBox="1">
            <a:spLocks noChangeArrowheads="1"/>
          </p:cNvSpPr>
          <p:nvPr/>
        </p:nvSpPr>
        <p:spPr bwMode="auto">
          <a:xfrm>
            <a:off x="4038600" y="6248400"/>
            <a:ext cx="1314450" cy="366713"/>
          </a:xfrm>
          <a:prstGeom prst="rect">
            <a:avLst/>
          </a:prstGeom>
          <a:noFill/>
          <a:ln w="9525" algn="ctr">
            <a:noFill/>
            <a:miter lim="800000"/>
            <a:headEnd/>
            <a:tailEnd/>
          </a:ln>
        </p:spPr>
        <p:txBody>
          <a:bodyPr wrap="none">
            <a:spAutoFit/>
          </a:bodyPr>
          <a:lstStyle/>
          <a:p>
            <a:pPr algn="ctr"/>
            <a:r>
              <a:rPr lang="en-US" sz="1800">
                <a:solidFill>
                  <a:schemeClr val="tx1"/>
                </a:solidFill>
                <a:hlinkClick r:id="rId3"/>
              </a:rPr>
              <a:t>MERS-TM </a:t>
            </a:r>
            <a:endParaRPr lang="en-US" sz="18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sz="4400" b="1" smtClean="0"/>
              <a:t>Latent Cause</a:t>
            </a:r>
          </a:p>
        </p:txBody>
      </p:sp>
      <p:sp>
        <p:nvSpPr>
          <p:cNvPr id="34819" name="Rectangle 3"/>
          <p:cNvSpPr>
            <a:spLocks noGrp="1" noChangeArrowheads="1"/>
          </p:cNvSpPr>
          <p:nvPr>
            <p:ph type="body" idx="1"/>
          </p:nvPr>
        </p:nvSpPr>
        <p:spPr>
          <a:xfrm>
            <a:off x="1600200" y="1676400"/>
            <a:ext cx="7010400" cy="4114800"/>
          </a:xfrm>
        </p:spPr>
        <p:txBody>
          <a:bodyPr/>
          <a:lstStyle/>
          <a:p>
            <a:pPr eaLnBrk="1" hangingPunct="1"/>
            <a:r>
              <a:rPr lang="en-US" smtClean="0"/>
              <a:t>Also referred to as “root” cause</a:t>
            </a:r>
          </a:p>
          <a:p>
            <a:pPr eaLnBrk="1" hangingPunct="1"/>
            <a:r>
              <a:rPr lang="en-US" b="1" smtClean="0"/>
              <a:t>Latent </a:t>
            </a:r>
            <a:r>
              <a:rPr lang="en-US" smtClean="0"/>
              <a:t>conditions exist because individuals not in direct contact with the work process take actions and/or make decisions that affect technical or organizational policy and procedures or the allocation of resources</a:t>
            </a:r>
          </a:p>
          <a:p>
            <a:pPr eaLnBrk="1" hangingPunct="1"/>
            <a:r>
              <a:rPr lang="en-US" smtClean="0"/>
              <a:t>Are not “discovered” until after the event</a:t>
            </a:r>
          </a:p>
        </p:txBody>
      </p:sp>
      <p:sp>
        <p:nvSpPr>
          <p:cNvPr id="28675" name="Text Box 4"/>
          <p:cNvSpPr txBox="1">
            <a:spLocks noChangeArrowheads="1"/>
          </p:cNvSpPr>
          <p:nvPr/>
        </p:nvSpPr>
        <p:spPr bwMode="auto">
          <a:xfrm>
            <a:off x="3867150" y="6262688"/>
            <a:ext cx="1314450" cy="366712"/>
          </a:xfrm>
          <a:prstGeom prst="rect">
            <a:avLst/>
          </a:prstGeom>
          <a:noFill/>
          <a:ln w="9525" algn="ctr">
            <a:noFill/>
            <a:miter lim="800000"/>
            <a:headEnd/>
            <a:tailEnd/>
          </a:ln>
        </p:spPr>
        <p:txBody>
          <a:bodyPr wrap="none">
            <a:spAutoFit/>
          </a:bodyPr>
          <a:lstStyle/>
          <a:p>
            <a:pPr algn="ctr"/>
            <a:r>
              <a:rPr lang="en-US" sz="1800">
                <a:solidFill>
                  <a:schemeClr val="tx1"/>
                </a:solidFill>
                <a:hlinkClick r:id="rId2"/>
              </a:rPr>
              <a:t>MERS-TM</a:t>
            </a:r>
            <a:r>
              <a:rPr lang="en-US" sz="1800">
                <a:solidFill>
                  <a:schemeClr val="tx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4"/>
          <p:cNvSpPr>
            <a:spLocks noChangeArrowheads="1"/>
          </p:cNvSpPr>
          <p:nvPr/>
        </p:nvSpPr>
        <p:spPr bwMode="auto">
          <a:xfrm>
            <a:off x="0" y="4400550"/>
            <a:ext cx="9142413" cy="2457450"/>
          </a:xfrm>
          <a:prstGeom prst="rect">
            <a:avLst/>
          </a:prstGeom>
          <a:solidFill>
            <a:srgbClr val="E9E9E9"/>
          </a:solidFill>
          <a:ln w="25400">
            <a:noFill/>
            <a:miter lim="800000"/>
            <a:headEnd/>
            <a:tailEnd/>
          </a:ln>
        </p:spPr>
        <p:txBody>
          <a:bodyPr wrap="none" anchor="ctr"/>
          <a:lstStyle/>
          <a:p>
            <a:pPr algn="ctr" eaLnBrk="0" hangingPunct="0">
              <a:lnSpc>
                <a:spcPct val="90000"/>
              </a:lnSpc>
            </a:pPr>
            <a:endParaRPr lang="en-US" sz="1400">
              <a:solidFill>
                <a:schemeClr val="tx1"/>
              </a:solidFill>
            </a:endParaRPr>
          </a:p>
        </p:txBody>
      </p:sp>
      <p:pic>
        <p:nvPicPr>
          <p:cNvPr id="29698" name="Picture 5"/>
          <p:cNvPicPr>
            <a:picLocks noChangeAspect="1" noChangeArrowheads="1"/>
          </p:cNvPicPr>
          <p:nvPr/>
        </p:nvPicPr>
        <p:blipFill>
          <a:blip r:embed="rId2"/>
          <a:srcRect/>
          <a:stretch>
            <a:fillRect/>
          </a:stretch>
        </p:blipFill>
        <p:spPr bwMode="auto">
          <a:xfrm>
            <a:off x="4897438" y="1103313"/>
            <a:ext cx="1276350" cy="684212"/>
          </a:xfrm>
          <a:prstGeom prst="rect">
            <a:avLst/>
          </a:prstGeom>
          <a:noFill/>
          <a:ln w="9525">
            <a:noFill/>
            <a:miter lim="800000"/>
            <a:headEnd/>
            <a:tailEnd/>
          </a:ln>
        </p:spPr>
      </p:pic>
      <p:pic>
        <p:nvPicPr>
          <p:cNvPr id="29699" name="Picture 6"/>
          <p:cNvPicPr>
            <a:picLocks noChangeAspect="1" noChangeArrowheads="1"/>
          </p:cNvPicPr>
          <p:nvPr/>
        </p:nvPicPr>
        <p:blipFill>
          <a:blip r:embed="rId3"/>
          <a:srcRect/>
          <a:stretch>
            <a:fillRect/>
          </a:stretch>
        </p:blipFill>
        <p:spPr bwMode="auto">
          <a:xfrm>
            <a:off x="2857500" y="935038"/>
            <a:ext cx="1165225" cy="703262"/>
          </a:xfrm>
          <a:prstGeom prst="rect">
            <a:avLst/>
          </a:prstGeom>
          <a:noFill/>
          <a:ln w="9525">
            <a:noFill/>
            <a:miter lim="800000"/>
            <a:headEnd/>
            <a:tailEnd/>
          </a:ln>
        </p:spPr>
      </p:pic>
      <p:sp>
        <p:nvSpPr>
          <p:cNvPr id="29700" name="Freeform 7"/>
          <p:cNvSpPr>
            <a:spLocks/>
          </p:cNvSpPr>
          <p:nvPr/>
        </p:nvSpPr>
        <p:spPr bwMode="auto">
          <a:xfrm>
            <a:off x="4295775" y="2135188"/>
            <a:ext cx="611188" cy="447675"/>
          </a:xfrm>
          <a:custGeom>
            <a:avLst/>
            <a:gdLst>
              <a:gd name="T0" fmla="*/ 2147483647 w 575"/>
              <a:gd name="T1" fmla="*/ 0 h 753"/>
              <a:gd name="T2" fmla="*/ 2147483647 w 575"/>
              <a:gd name="T3" fmla="*/ 2147483647 h 753"/>
              <a:gd name="T4" fmla="*/ 2147483647 w 575"/>
              <a:gd name="T5" fmla="*/ 2147483647 h 753"/>
              <a:gd name="T6" fmla="*/ 2147483647 w 575"/>
              <a:gd name="T7" fmla="*/ 2147483647 h 753"/>
              <a:gd name="T8" fmla="*/ 2147483647 w 575"/>
              <a:gd name="T9" fmla="*/ 2147483647 h 753"/>
              <a:gd name="T10" fmla="*/ 2147483647 w 575"/>
              <a:gd name="T11" fmla="*/ 2147483647 h 753"/>
              <a:gd name="T12" fmla="*/ 2147483647 w 575"/>
              <a:gd name="T13" fmla="*/ 2147483647 h 753"/>
              <a:gd name="T14" fmla="*/ 2147483647 w 575"/>
              <a:gd name="T15" fmla="*/ 2147483647 h 753"/>
              <a:gd name="T16" fmla="*/ 2147483647 w 575"/>
              <a:gd name="T17" fmla="*/ 2147483647 h 753"/>
              <a:gd name="T18" fmla="*/ 2147483647 w 575"/>
              <a:gd name="T19" fmla="*/ 2147483647 h 753"/>
              <a:gd name="T20" fmla="*/ 2147483647 w 575"/>
              <a:gd name="T21" fmla="*/ 2147483647 h 753"/>
              <a:gd name="T22" fmla="*/ 2147483647 w 575"/>
              <a:gd name="T23" fmla="*/ 2147483647 h 753"/>
              <a:gd name="T24" fmla="*/ 2147483647 w 575"/>
              <a:gd name="T25" fmla="*/ 2147483647 h 753"/>
              <a:gd name="T26" fmla="*/ 2147483647 w 575"/>
              <a:gd name="T27" fmla="*/ 2147483647 h 753"/>
              <a:gd name="T28" fmla="*/ 2147483647 w 575"/>
              <a:gd name="T29" fmla="*/ 2147483647 h 753"/>
              <a:gd name="T30" fmla="*/ 2147483647 w 575"/>
              <a:gd name="T31" fmla="*/ 2147483647 h 753"/>
              <a:gd name="T32" fmla="*/ 0 w 575"/>
              <a:gd name="T33" fmla="*/ 2147483647 h 75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5"/>
              <a:gd name="T52" fmla="*/ 0 h 753"/>
              <a:gd name="T53" fmla="*/ 575 w 575"/>
              <a:gd name="T54" fmla="*/ 753 h 75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5" h="753">
                <a:moveTo>
                  <a:pt x="575" y="0"/>
                </a:moveTo>
                <a:lnTo>
                  <a:pt x="516" y="24"/>
                </a:lnTo>
                <a:lnTo>
                  <a:pt x="458" y="54"/>
                </a:lnTo>
                <a:lnTo>
                  <a:pt x="402" y="86"/>
                </a:lnTo>
                <a:lnTo>
                  <a:pt x="349" y="121"/>
                </a:lnTo>
                <a:lnTo>
                  <a:pt x="301" y="161"/>
                </a:lnTo>
                <a:lnTo>
                  <a:pt x="254" y="202"/>
                </a:lnTo>
                <a:lnTo>
                  <a:pt x="213" y="247"/>
                </a:lnTo>
                <a:lnTo>
                  <a:pt x="174" y="295"/>
                </a:lnTo>
                <a:lnTo>
                  <a:pt x="136" y="346"/>
                </a:lnTo>
                <a:lnTo>
                  <a:pt x="105" y="398"/>
                </a:lnTo>
                <a:lnTo>
                  <a:pt x="76" y="452"/>
                </a:lnTo>
                <a:lnTo>
                  <a:pt x="52" y="510"/>
                </a:lnTo>
                <a:lnTo>
                  <a:pt x="34" y="568"/>
                </a:lnTo>
                <a:lnTo>
                  <a:pt x="17" y="628"/>
                </a:lnTo>
                <a:lnTo>
                  <a:pt x="7" y="689"/>
                </a:lnTo>
                <a:lnTo>
                  <a:pt x="0" y="753"/>
                </a:lnTo>
              </a:path>
            </a:pathLst>
          </a:custGeom>
          <a:noFill/>
          <a:ln w="119063">
            <a:solidFill>
              <a:srgbClr val="919191"/>
            </a:solidFill>
            <a:round/>
            <a:headEnd/>
            <a:tailEnd/>
          </a:ln>
        </p:spPr>
        <p:txBody>
          <a:bodyPr/>
          <a:lstStyle/>
          <a:p>
            <a:pPr eaLnBrk="0" hangingPunct="0"/>
            <a:endParaRPr lang="en-US"/>
          </a:p>
        </p:txBody>
      </p:sp>
      <p:sp>
        <p:nvSpPr>
          <p:cNvPr id="29701" name="Freeform 8"/>
          <p:cNvSpPr>
            <a:spLocks/>
          </p:cNvSpPr>
          <p:nvPr/>
        </p:nvSpPr>
        <p:spPr bwMode="auto">
          <a:xfrm>
            <a:off x="4235450" y="4119563"/>
            <a:ext cx="604838" cy="223837"/>
          </a:xfrm>
          <a:custGeom>
            <a:avLst/>
            <a:gdLst>
              <a:gd name="T0" fmla="*/ 2147483647 w 572"/>
              <a:gd name="T1" fmla="*/ 2147483647 h 375"/>
              <a:gd name="T2" fmla="*/ 2147483647 w 572"/>
              <a:gd name="T3" fmla="*/ 0 h 375"/>
              <a:gd name="T4" fmla="*/ 2147483647 w 572"/>
              <a:gd name="T5" fmla="*/ 0 h 375"/>
              <a:gd name="T6" fmla="*/ 2147483647 w 572"/>
              <a:gd name="T7" fmla="*/ 0 h 375"/>
              <a:gd name="T8" fmla="*/ 2147483647 w 572"/>
              <a:gd name="T9" fmla="*/ 2147483647 h 375"/>
              <a:gd name="T10" fmla="*/ 2147483647 w 572"/>
              <a:gd name="T11" fmla="*/ 2147483647 h 375"/>
              <a:gd name="T12" fmla="*/ 2147483647 w 572"/>
              <a:gd name="T13" fmla="*/ 2147483647 h 375"/>
              <a:gd name="T14" fmla="*/ 2147483647 w 572"/>
              <a:gd name="T15" fmla="*/ 2147483647 h 375"/>
              <a:gd name="T16" fmla="*/ 2147483647 w 572"/>
              <a:gd name="T17" fmla="*/ 2147483647 h 375"/>
              <a:gd name="T18" fmla="*/ 2147483647 w 572"/>
              <a:gd name="T19" fmla="*/ 2147483647 h 375"/>
              <a:gd name="T20" fmla="*/ 2147483647 w 572"/>
              <a:gd name="T21" fmla="*/ 2147483647 h 375"/>
              <a:gd name="T22" fmla="*/ 2147483647 w 572"/>
              <a:gd name="T23" fmla="*/ 2147483647 h 375"/>
              <a:gd name="T24" fmla="*/ 2147483647 w 572"/>
              <a:gd name="T25" fmla="*/ 2147483647 h 375"/>
              <a:gd name="T26" fmla="*/ 2147483647 w 572"/>
              <a:gd name="T27" fmla="*/ 2147483647 h 375"/>
              <a:gd name="T28" fmla="*/ 2147483647 w 572"/>
              <a:gd name="T29" fmla="*/ 2147483647 h 375"/>
              <a:gd name="T30" fmla="*/ 2147483647 w 572"/>
              <a:gd name="T31" fmla="*/ 2147483647 h 375"/>
              <a:gd name="T32" fmla="*/ 2147483647 w 572"/>
              <a:gd name="T33" fmla="*/ 2147483647 h 375"/>
              <a:gd name="T34" fmla="*/ 2147483647 w 572"/>
              <a:gd name="T35" fmla="*/ 2147483647 h 375"/>
              <a:gd name="T36" fmla="*/ 0 w 572"/>
              <a:gd name="T37" fmla="*/ 2147483647 h 3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72"/>
              <a:gd name="T58" fmla="*/ 0 h 375"/>
              <a:gd name="T59" fmla="*/ 572 w 572"/>
              <a:gd name="T60" fmla="*/ 375 h 3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72" h="375">
                <a:moveTo>
                  <a:pt x="572" y="9"/>
                </a:moveTo>
                <a:lnTo>
                  <a:pt x="519" y="2"/>
                </a:lnTo>
                <a:lnTo>
                  <a:pt x="467" y="0"/>
                </a:lnTo>
                <a:lnTo>
                  <a:pt x="422" y="2"/>
                </a:lnTo>
                <a:lnTo>
                  <a:pt x="377" y="7"/>
                </a:lnTo>
                <a:lnTo>
                  <a:pt x="334" y="16"/>
                </a:lnTo>
                <a:lnTo>
                  <a:pt x="291" y="30"/>
                </a:lnTo>
                <a:lnTo>
                  <a:pt x="252" y="44"/>
                </a:lnTo>
                <a:lnTo>
                  <a:pt x="215" y="63"/>
                </a:lnTo>
                <a:lnTo>
                  <a:pt x="179" y="84"/>
                </a:lnTo>
                <a:lnTo>
                  <a:pt x="148" y="108"/>
                </a:lnTo>
                <a:lnTo>
                  <a:pt x="116" y="134"/>
                </a:lnTo>
                <a:lnTo>
                  <a:pt x="90" y="164"/>
                </a:lnTo>
                <a:lnTo>
                  <a:pt x="65" y="194"/>
                </a:lnTo>
                <a:lnTo>
                  <a:pt x="45" y="228"/>
                </a:lnTo>
                <a:lnTo>
                  <a:pt x="28" y="263"/>
                </a:lnTo>
                <a:lnTo>
                  <a:pt x="15" y="298"/>
                </a:lnTo>
                <a:lnTo>
                  <a:pt x="6" y="336"/>
                </a:lnTo>
                <a:lnTo>
                  <a:pt x="0" y="375"/>
                </a:lnTo>
              </a:path>
            </a:pathLst>
          </a:custGeom>
          <a:noFill/>
          <a:ln w="119063">
            <a:solidFill>
              <a:srgbClr val="919191"/>
            </a:solidFill>
            <a:round/>
            <a:headEnd/>
            <a:tailEnd/>
          </a:ln>
        </p:spPr>
        <p:txBody>
          <a:bodyPr/>
          <a:lstStyle/>
          <a:p>
            <a:pPr eaLnBrk="0" hangingPunct="0"/>
            <a:endParaRPr lang="en-US"/>
          </a:p>
        </p:txBody>
      </p:sp>
      <p:sp>
        <p:nvSpPr>
          <p:cNvPr id="29702" name="Freeform 9"/>
          <p:cNvSpPr>
            <a:spLocks/>
          </p:cNvSpPr>
          <p:nvPr/>
        </p:nvSpPr>
        <p:spPr bwMode="auto">
          <a:xfrm>
            <a:off x="3536950" y="2241550"/>
            <a:ext cx="693738" cy="223838"/>
          </a:xfrm>
          <a:custGeom>
            <a:avLst/>
            <a:gdLst>
              <a:gd name="T0" fmla="*/ 0 w 656"/>
              <a:gd name="T1" fmla="*/ 2147483647 h 376"/>
              <a:gd name="T2" fmla="*/ 2147483647 w 656"/>
              <a:gd name="T3" fmla="*/ 2147483647 h 376"/>
              <a:gd name="T4" fmla="*/ 2147483647 w 656"/>
              <a:gd name="T5" fmla="*/ 0 h 376"/>
              <a:gd name="T6" fmla="*/ 2147483647 w 656"/>
              <a:gd name="T7" fmla="*/ 0 h 376"/>
              <a:gd name="T8" fmla="*/ 2147483647 w 656"/>
              <a:gd name="T9" fmla="*/ 2147483647 h 376"/>
              <a:gd name="T10" fmla="*/ 2147483647 w 656"/>
              <a:gd name="T11" fmla="*/ 2147483647 h 376"/>
              <a:gd name="T12" fmla="*/ 2147483647 w 656"/>
              <a:gd name="T13" fmla="*/ 2147483647 h 376"/>
              <a:gd name="T14" fmla="*/ 2147483647 w 656"/>
              <a:gd name="T15" fmla="*/ 2147483647 h 376"/>
              <a:gd name="T16" fmla="*/ 2147483647 w 656"/>
              <a:gd name="T17" fmla="*/ 2147483647 h 376"/>
              <a:gd name="T18" fmla="*/ 2147483647 w 656"/>
              <a:gd name="T19" fmla="*/ 2147483647 h 376"/>
              <a:gd name="T20" fmla="*/ 2147483647 w 656"/>
              <a:gd name="T21" fmla="*/ 2147483647 h 376"/>
              <a:gd name="T22" fmla="*/ 2147483647 w 656"/>
              <a:gd name="T23" fmla="*/ 2147483647 h 376"/>
              <a:gd name="T24" fmla="*/ 2147483647 w 656"/>
              <a:gd name="T25" fmla="*/ 2147483647 h 376"/>
              <a:gd name="T26" fmla="*/ 2147483647 w 656"/>
              <a:gd name="T27" fmla="*/ 2147483647 h 376"/>
              <a:gd name="T28" fmla="*/ 2147483647 w 656"/>
              <a:gd name="T29" fmla="*/ 2147483647 h 376"/>
              <a:gd name="T30" fmla="*/ 2147483647 w 656"/>
              <a:gd name="T31" fmla="*/ 2147483647 h 376"/>
              <a:gd name="T32" fmla="*/ 2147483647 w 656"/>
              <a:gd name="T33" fmla="*/ 2147483647 h 376"/>
              <a:gd name="T34" fmla="*/ 2147483647 w 656"/>
              <a:gd name="T35" fmla="*/ 2147483647 h 376"/>
              <a:gd name="T36" fmla="*/ 2147483647 w 656"/>
              <a:gd name="T37" fmla="*/ 2147483647 h 3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56"/>
              <a:gd name="T58" fmla="*/ 0 h 376"/>
              <a:gd name="T59" fmla="*/ 656 w 656"/>
              <a:gd name="T60" fmla="*/ 376 h 3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56" h="376">
                <a:moveTo>
                  <a:pt x="0" y="12"/>
                </a:moveTo>
                <a:lnTo>
                  <a:pt x="66" y="4"/>
                </a:lnTo>
                <a:lnTo>
                  <a:pt x="129" y="0"/>
                </a:lnTo>
                <a:lnTo>
                  <a:pt x="182" y="2"/>
                </a:lnTo>
                <a:lnTo>
                  <a:pt x="232" y="8"/>
                </a:lnTo>
                <a:lnTo>
                  <a:pt x="281" y="17"/>
                </a:lnTo>
                <a:lnTo>
                  <a:pt x="327" y="30"/>
                </a:lnTo>
                <a:lnTo>
                  <a:pt x="372" y="45"/>
                </a:lnTo>
                <a:lnTo>
                  <a:pt x="413" y="64"/>
                </a:lnTo>
                <a:lnTo>
                  <a:pt x="454" y="84"/>
                </a:lnTo>
                <a:lnTo>
                  <a:pt x="492" y="109"/>
                </a:lnTo>
                <a:lnTo>
                  <a:pt x="525" y="135"/>
                </a:lnTo>
                <a:lnTo>
                  <a:pt x="555" y="165"/>
                </a:lnTo>
                <a:lnTo>
                  <a:pt x="583" y="195"/>
                </a:lnTo>
                <a:lnTo>
                  <a:pt x="606" y="228"/>
                </a:lnTo>
                <a:lnTo>
                  <a:pt x="624" y="264"/>
                </a:lnTo>
                <a:lnTo>
                  <a:pt x="639" y="299"/>
                </a:lnTo>
                <a:lnTo>
                  <a:pt x="651" y="337"/>
                </a:lnTo>
                <a:lnTo>
                  <a:pt x="656" y="376"/>
                </a:lnTo>
              </a:path>
            </a:pathLst>
          </a:custGeom>
          <a:noFill/>
          <a:ln w="119063">
            <a:solidFill>
              <a:srgbClr val="919191"/>
            </a:solidFill>
            <a:round/>
            <a:headEnd/>
            <a:tailEnd/>
          </a:ln>
        </p:spPr>
        <p:txBody>
          <a:bodyPr/>
          <a:lstStyle/>
          <a:p>
            <a:pPr eaLnBrk="0" hangingPunct="0"/>
            <a:endParaRPr lang="en-US"/>
          </a:p>
        </p:txBody>
      </p:sp>
      <p:sp>
        <p:nvSpPr>
          <p:cNvPr id="29703" name="Freeform 10"/>
          <p:cNvSpPr>
            <a:spLocks/>
          </p:cNvSpPr>
          <p:nvPr/>
        </p:nvSpPr>
        <p:spPr bwMode="auto">
          <a:xfrm>
            <a:off x="1984375" y="1893888"/>
            <a:ext cx="1712913" cy="519112"/>
          </a:xfrm>
          <a:custGeom>
            <a:avLst/>
            <a:gdLst>
              <a:gd name="T0" fmla="*/ 2147483647 w 1619"/>
              <a:gd name="T1" fmla="*/ 2147483647 h 870"/>
              <a:gd name="T2" fmla="*/ 2147483647 w 1619"/>
              <a:gd name="T3" fmla="*/ 2147483647 h 870"/>
              <a:gd name="T4" fmla="*/ 2147483647 w 1619"/>
              <a:gd name="T5" fmla="*/ 2147483647 h 870"/>
              <a:gd name="T6" fmla="*/ 2147483647 w 1619"/>
              <a:gd name="T7" fmla="*/ 2147483647 h 870"/>
              <a:gd name="T8" fmla="*/ 2147483647 w 1619"/>
              <a:gd name="T9" fmla="*/ 2147483647 h 870"/>
              <a:gd name="T10" fmla="*/ 2147483647 w 1619"/>
              <a:gd name="T11" fmla="*/ 0 h 870"/>
              <a:gd name="T12" fmla="*/ 2147483647 w 1619"/>
              <a:gd name="T13" fmla="*/ 2147483647 h 870"/>
              <a:gd name="T14" fmla="*/ 0 w 1619"/>
              <a:gd name="T15" fmla="*/ 2147483647 h 870"/>
              <a:gd name="T16" fmla="*/ 2147483647 w 1619"/>
              <a:gd name="T17" fmla="*/ 2147483647 h 870"/>
              <a:gd name="T18" fmla="*/ 2147483647 w 1619"/>
              <a:gd name="T19" fmla="*/ 2147483647 h 870"/>
              <a:gd name="T20" fmla="*/ 2147483647 w 1619"/>
              <a:gd name="T21" fmla="*/ 2147483647 h 870"/>
              <a:gd name="T22" fmla="*/ 2147483647 w 1619"/>
              <a:gd name="T23" fmla="*/ 2147483647 h 870"/>
              <a:gd name="T24" fmla="*/ 2147483647 w 1619"/>
              <a:gd name="T25" fmla="*/ 2147483647 h 870"/>
              <a:gd name="T26" fmla="*/ 2147483647 w 1619"/>
              <a:gd name="T27" fmla="*/ 2147483647 h 870"/>
              <a:gd name="T28" fmla="*/ 2147483647 w 1619"/>
              <a:gd name="T29" fmla="*/ 2147483647 h 870"/>
              <a:gd name="T30" fmla="*/ 2147483647 w 1619"/>
              <a:gd name="T31" fmla="*/ 2147483647 h 870"/>
              <a:gd name="T32" fmla="*/ 2147483647 w 1619"/>
              <a:gd name="T33" fmla="*/ 2147483647 h 87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19"/>
              <a:gd name="T52" fmla="*/ 0 h 870"/>
              <a:gd name="T53" fmla="*/ 1619 w 1619"/>
              <a:gd name="T54" fmla="*/ 870 h 87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19" h="870">
                <a:moveTo>
                  <a:pt x="1473" y="440"/>
                </a:moveTo>
                <a:lnTo>
                  <a:pt x="1312" y="315"/>
                </a:lnTo>
                <a:lnTo>
                  <a:pt x="1297" y="412"/>
                </a:lnTo>
                <a:lnTo>
                  <a:pt x="972" y="166"/>
                </a:lnTo>
                <a:lnTo>
                  <a:pt x="957" y="259"/>
                </a:lnTo>
                <a:lnTo>
                  <a:pt x="548" y="0"/>
                </a:lnTo>
                <a:lnTo>
                  <a:pt x="531" y="97"/>
                </a:lnTo>
                <a:lnTo>
                  <a:pt x="0" y="11"/>
                </a:lnTo>
                <a:lnTo>
                  <a:pt x="383" y="457"/>
                </a:lnTo>
                <a:lnTo>
                  <a:pt x="279" y="539"/>
                </a:lnTo>
                <a:lnTo>
                  <a:pt x="808" y="625"/>
                </a:lnTo>
                <a:lnTo>
                  <a:pt x="707" y="704"/>
                </a:lnTo>
                <a:lnTo>
                  <a:pt x="1148" y="775"/>
                </a:lnTo>
                <a:lnTo>
                  <a:pt x="1133" y="870"/>
                </a:lnTo>
                <a:lnTo>
                  <a:pt x="1413" y="818"/>
                </a:lnTo>
                <a:lnTo>
                  <a:pt x="1619" y="657"/>
                </a:lnTo>
                <a:lnTo>
                  <a:pt x="1473" y="440"/>
                </a:lnTo>
                <a:close/>
              </a:path>
            </a:pathLst>
          </a:custGeom>
          <a:solidFill>
            <a:srgbClr val="919191"/>
          </a:solidFill>
          <a:ln w="9525">
            <a:noFill/>
            <a:round/>
            <a:headEnd/>
            <a:tailEnd/>
          </a:ln>
        </p:spPr>
        <p:txBody>
          <a:bodyPr/>
          <a:lstStyle/>
          <a:p>
            <a:pPr eaLnBrk="0" hangingPunct="0"/>
            <a:endParaRPr lang="en-US"/>
          </a:p>
        </p:txBody>
      </p:sp>
      <p:sp>
        <p:nvSpPr>
          <p:cNvPr id="29704" name="Freeform 11"/>
          <p:cNvSpPr>
            <a:spLocks/>
          </p:cNvSpPr>
          <p:nvPr/>
        </p:nvSpPr>
        <p:spPr bwMode="auto">
          <a:xfrm>
            <a:off x="1860550" y="2432050"/>
            <a:ext cx="1762125" cy="490538"/>
          </a:xfrm>
          <a:custGeom>
            <a:avLst/>
            <a:gdLst>
              <a:gd name="T0" fmla="*/ 2147483647 w 1667"/>
              <a:gd name="T1" fmla="*/ 2147483647 h 823"/>
              <a:gd name="T2" fmla="*/ 2147483647 w 1667"/>
              <a:gd name="T3" fmla="*/ 2147483647 h 823"/>
              <a:gd name="T4" fmla="*/ 2147483647 w 1667"/>
              <a:gd name="T5" fmla="*/ 2147483647 h 823"/>
              <a:gd name="T6" fmla="*/ 2147483647 w 1667"/>
              <a:gd name="T7" fmla="*/ 2147483647 h 823"/>
              <a:gd name="T8" fmla="*/ 2147483647 w 1667"/>
              <a:gd name="T9" fmla="*/ 2147483647 h 823"/>
              <a:gd name="T10" fmla="*/ 2147483647 w 1667"/>
              <a:gd name="T11" fmla="*/ 2147483647 h 823"/>
              <a:gd name="T12" fmla="*/ 2147483647 w 1667"/>
              <a:gd name="T13" fmla="*/ 2147483647 h 823"/>
              <a:gd name="T14" fmla="*/ 0 w 1667"/>
              <a:gd name="T15" fmla="*/ 2147483647 h 823"/>
              <a:gd name="T16" fmla="*/ 2147483647 w 1667"/>
              <a:gd name="T17" fmla="*/ 2147483647 h 823"/>
              <a:gd name="T18" fmla="*/ 2147483647 w 1667"/>
              <a:gd name="T19" fmla="*/ 0 h 823"/>
              <a:gd name="T20" fmla="*/ 2147483647 w 1667"/>
              <a:gd name="T21" fmla="*/ 2147483647 h 823"/>
              <a:gd name="T22" fmla="*/ 2147483647 w 1667"/>
              <a:gd name="T23" fmla="*/ 2147483647 h 823"/>
              <a:gd name="T24" fmla="*/ 2147483647 w 1667"/>
              <a:gd name="T25" fmla="*/ 2147483647 h 823"/>
              <a:gd name="T26" fmla="*/ 2147483647 w 1667"/>
              <a:gd name="T27" fmla="*/ 2147483647 h 823"/>
              <a:gd name="T28" fmla="*/ 2147483647 w 1667"/>
              <a:gd name="T29" fmla="*/ 2147483647 h 823"/>
              <a:gd name="T30" fmla="*/ 2147483647 w 1667"/>
              <a:gd name="T31" fmla="*/ 2147483647 h 823"/>
              <a:gd name="T32" fmla="*/ 2147483647 w 1667"/>
              <a:gd name="T33" fmla="*/ 2147483647 h 8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67"/>
              <a:gd name="T52" fmla="*/ 0 h 823"/>
              <a:gd name="T53" fmla="*/ 1667 w 1667"/>
              <a:gd name="T54" fmla="*/ 823 h 82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67" h="823">
                <a:moveTo>
                  <a:pt x="1418" y="823"/>
                </a:moveTo>
                <a:lnTo>
                  <a:pt x="1214" y="819"/>
                </a:lnTo>
                <a:lnTo>
                  <a:pt x="1263" y="735"/>
                </a:lnTo>
                <a:lnTo>
                  <a:pt x="856" y="724"/>
                </a:lnTo>
                <a:lnTo>
                  <a:pt x="902" y="642"/>
                </a:lnTo>
                <a:lnTo>
                  <a:pt x="420" y="588"/>
                </a:lnTo>
                <a:lnTo>
                  <a:pt x="467" y="504"/>
                </a:lnTo>
                <a:lnTo>
                  <a:pt x="0" y="239"/>
                </a:lnTo>
                <a:lnTo>
                  <a:pt x="577" y="128"/>
                </a:lnTo>
                <a:lnTo>
                  <a:pt x="547" y="0"/>
                </a:lnTo>
                <a:lnTo>
                  <a:pt x="1014" y="265"/>
                </a:lnTo>
                <a:lnTo>
                  <a:pt x="984" y="138"/>
                </a:lnTo>
                <a:lnTo>
                  <a:pt x="1373" y="358"/>
                </a:lnTo>
                <a:lnTo>
                  <a:pt x="1420" y="276"/>
                </a:lnTo>
                <a:lnTo>
                  <a:pt x="1607" y="491"/>
                </a:lnTo>
                <a:lnTo>
                  <a:pt x="1667" y="747"/>
                </a:lnTo>
                <a:lnTo>
                  <a:pt x="1418" y="823"/>
                </a:lnTo>
                <a:close/>
              </a:path>
            </a:pathLst>
          </a:custGeom>
          <a:solidFill>
            <a:srgbClr val="919191"/>
          </a:solidFill>
          <a:ln w="9525">
            <a:noFill/>
            <a:round/>
            <a:headEnd/>
            <a:tailEnd/>
          </a:ln>
        </p:spPr>
        <p:txBody>
          <a:bodyPr/>
          <a:lstStyle/>
          <a:p>
            <a:pPr eaLnBrk="0" hangingPunct="0"/>
            <a:endParaRPr lang="en-US"/>
          </a:p>
        </p:txBody>
      </p:sp>
      <p:sp>
        <p:nvSpPr>
          <p:cNvPr id="29705" name="Freeform 12"/>
          <p:cNvSpPr>
            <a:spLocks/>
          </p:cNvSpPr>
          <p:nvPr/>
        </p:nvSpPr>
        <p:spPr bwMode="auto">
          <a:xfrm>
            <a:off x="1639888" y="3486150"/>
            <a:ext cx="1373187" cy="455613"/>
          </a:xfrm>
          <a:custGeom>
            <a:avLst/>
            <a:gdLst>
              <a:gd name="T0" fmla="*/ 2147483647 w 1297"/>
              <a:gd name="T1" fmla="*/ 2147483647 h 766"/>
              <a:gd name="T2" fmla="*/ 2147483647 w 1297"/>
              <a:gd name="T3" fmla="*/ 2147483647 h 766"/>
              <a:gd name="T4" fmla="*/ 2147483647 w 1297"/>
              <a:gd name="T5" fmla="*/ 2147483647 h 766"/>
              <a:gd name="T6" fmla="*/ 2147483647 w 1297"/>
              <a:gd name="T7" fmla="*/ 2147483647 h 766"/>
              <a:gd name="T8" fmla="*/ 2147483647 w 1297"/>
              <a:gd name="T9" fmla="*/ 2147483647 h 766"/>
              <a:gd name="T10" fmla="*/ 2147483647 w 1297"/>
              <a:gd name="T11" fmla="*/ 0 h 766"/>
              <a:gd name="T12" fmla="*/ 2147483647 w 1297"/>
              <a:gd name="T13" fmla="*/ 2147483647 h 766"/>
              <a:gd name="T14" fmla="*/ 0 w 1297"/>
              <a:gd name="T15" fmla="*/ 2147483647 h 766"/>
              <a:gd name="T16" fmla="*/ 2147483647 w 1297"/>
              <a:gd name="T17" fmla="*/ 2147483647 h 766"/>
              <a:gd name="T18" fmla="*/ 2147483647 w 1297"/>
              <a:gd name="T19" fmla="*/ 2147483647 h 766"/>
              <a:gd name="T20" fmla="*/ 2147483647 w 1297"/>
              <a:gd name="T21" fmla="*/ 2147483647 h 766"/>
              <a:gd name="T22" fmla="*/ 2147483647 w 1297"/>
              <a:gd name="T23" fmla="*/ 2147483647 h 766"/>
              <a:gd name="T24" fmla="*/ 2147483647 w 1297"/>
              <a:gd name="T25" fmla="*/ 2147483647 h 766"/>
              <a:gd name="T26" fmla="*/ 2147483647 w 1297"/>
              <a:gd name="T27" fmla="*/ 2147483647 h 766"/>
              <a:gd name="T28" fmla="*/ 2147483647 w 1297"/>
              <a:gd name="T29" fmla="*/ 2147483647 h 766"/>
              <a:gd name="T30" fmla="*/ 2147483647 w 1297"/>
              <a:gd name="T31" fmla="*/ 2147483647 h 766"/>
              <a:gd name="T32" fmla="*/ 2147483647 w 1297"/>
              <a:gd name="T33" fmla="*/ 2147483647 h 7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97"/>
              <a:gd name="T52" fmla="*/ 0 h 766"/>
              <a:gd name="T53" fmla="*/ 1297 w 1297"/>
              <a:gd name="T54" fmla="*/ 766 h 7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97" h="766">
                <a:moveTo>
                  <a:pt x="1163" y="288"/>
                </a:moveTo>
                <a:lnTo>
                  <a:pt x="1024" y="191"/>
                </a:lnTo>
                <a:lnTo>
                  <a:pt x="1024" y="288"/>
                </a:lnTo>
                <a:lnTo>
                  <a:pt x="751" y="97"/>
                </a:lnTo>
                <a:lnTo>
                  <a:pt x="751" y="191"/>
                </a:lnTo>
                <a:lnTo>
                  <a:pt x="409" y="0"/>
                </a:lnTo>
                <a:lnTo>
                  <a:pt x="409" y="97"/>
                </a:lnTo>
                <a:lnTo>
                  <a:pt x="0" y="97"/>
                </a:lnTo>
                <a:lnTo>
                  <a:pt x="342" y="478"/>
                </a:lnTo>
                <a:lnTo>
                  <a:pt x="273" y="575"/>
                </a:lnTo>
                <a:lnTo>
                  <a:pt x="682" y="575"/>
                </a:lnTo>
                <a:lnTo>
                  <a:pt x="615" y="671"/>
                </a:lnTo>
                <a:lnTo>
                  <a:pt x="957" y="671"/>
                </a:lnTo>
                <a:lnTo>
                  <a:pt x="957" y="766"/>
                </a:lnTo>
                <a:lnTo>
                  <a:pt x="1163" y="671"/>
                </a:lnTo>
                <a:lnTo>
                  <a:pt x="1297" y="478"/>
                </a:lnTo>
                <a:lnTo>
                  <a:pt x="1163" y="288"/>
                </a:lnTo>
                <a:close/>
              </a:path>
            </a:pathLst>
          </a:custGeom>
          <a:solidFill>
            <a:srgbClr val="919191"/>
          </a:solidFill>
          <a:ln w="9525">
            <a:noFill/>
            <a:round/>
            <a:headEnd/>
            <a:tailEnd/>
          </a:ln>
        </p:spPr>
        <p:txBody>
          <a:bodyPr/>
          <a:lstStyle/>
          <a:p>
            <a:pPr eaLnBrk="0" hangingPunct="0"/>
            <a:endParaRPr lang="en-US"/>
          </a:p>
        </p:txBody>
      </p:sp>
      <p:sp>
        <p:nvSpPr>
          <p:cNvPr id="29706" name="Freeform 13"/>
          <p:cNvSpPr>
            <a:spLocks/>
          </p:cNvSpPr>
          <p:nvPr/>
        </p:nvSpPr>
        <p:spPr bwMode="auto">
          <a:xfrm>
            <a:off x="5189538" y="2351088"/>
            <a:ext cx="1752600" cy="419100"/>
          </a:xfrm>
          <a:custGeom>
            <a:avLst/>
            <a:gdLst>
              <a:gd name="T0" fmla="*/ 2147483647 w 1655"/>
              <a:gd name="T1" fmla="*/ 2147483647 h 702"/>
              <a:gd name="T2" fmla="*/ 2147483647 w 1655"/>
              <a:gd name="T3" fmla="*/ 2147483647 h 702"/>
              <a:gd name="T4" fmla="*/ 2147483647 w 1655"/>
              <a:gd name="T5" fmla="*/ 2147483647 h 702"/>
              <a:gd name="T6" fmla="*/ 2147483647 w 1655"/>
              <a:gd name="T7" fmla="*/ 2147483647 h 702"/>
              <a:gd name="T8" fmla="*/ 2147483647 w 1655"/>
              <a:gd name="T9" fmla="*/ 2147483647 h 702"/>
              <a:gd name="T10" fmla="*/ 2147483647 w 1655"/>
              <a:gd name="T11" fmla="*/ 2147483647 h 702"/>
              <a:gd name="T12" fmla="*/ 2147483647 w 1655"/>
              <a:gd name="T13" fmla="*/ 2147483647 h 702"/>
              <a:gd name="T14" fmla="*/ 2147483647 w 1655"/>
              <a:gd name="T15" fmla="*/ 2147483647 h 702"/>
              <a:gd name="T16" fmla="*/ 2147483647 w 1655"/>
              <a:gd name="T17" fmla="*/ 2147483647 h 702"/>
              <a:gd name="T18" fmla="*/ 2147483647 w 1655"/>
              <a:gd name="T19" fmla="*/ 0 h 702"/>
              <a:gd name="T20" fmla="*/ 2147483647 w 1655"/>
              <a:gd name="T21" fmla="*/ 2147483647 h 702"/>
              <a:gd name="T22" fmla="*/ 2147483647 w 1655"/>
              <a:gd name="T23" fmla="*/ 2147483647 h 702"/>
              <a:gd name="T24" fmla="*/ 2147483647 w 1655"/>
              <a:gd name="T25" fmla="*/ 2147483647 h 702"/>
              <a:gd name="T26" fmla="*/ 2147483647 w 1655"/>
              <a:gd name="T27" fmla="*/ 2147483647 h 702"/>
              <a:gd name="T28" fmla="*/ 2147483647 w 1655"/>
              <a:gd name="T29" fmla="*/ 2147483647 h 702"/>
              <a:gd name="T30" fmla="*/ 0 w 1655"/>
              <a:gd name="T31" fmla="*/ 2147483647 h 702"/>
              <a:gd name="T32" fmla="*/ 2147483647 w 1655"/>
              <a:gd name="T33" fmla="*/ 2147483647 h 70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55"/>
              <a:gd name="T52" fmla="*/ 0 h 702"/>
              <a:gd name="T53" fmla="*/ 1655 w 1655"/>
              <a:gd name="T54" fmla="*/ 702 h 70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55" h="702">
                <a:moveTo>
                  <a:pt x="227" y="674"/>
                </a:moveTo>
                <a:lnTo>
                  <a:pt x="424" y="702"/>
                </a:lnTo>
                <a:lnTo>
                  <a:pt x="388" y="613"/>
                </a:lnTo>
                <a:lnTo>
                  <a:pt x="777" y="665"/>
                </a:lnTo>
                <a:lnTo>
                  <a:pt x="743" y="577"/>
                </a:lnTo>
                <a:lnTo>
                  <a:pt x="1210" y="600"/>
                </a:lnTo>
                <a:lnTo>
                  <a:pt x="1175" y="508"/>
                </a:lnTo>
                <a:lnTo>
                  <a:pt x="1655" y="321"/>
                </a:lnTo>
                <a:lnTo>
                  <a:pt x="1115" y="123"/>
                </a:lnTo>
                <a:lnTo>
                  <a:pt x="1160" y="0"/>
                </a:lnTo>
                <a:lnTo>
                  <a:pt x="682" y="189"/>
                </a:lnTo>
                <a:lnTo>
                  <a:pt x="726" y="69"/>
                </a:lnTo>
                <a:lnTo>
                  <a:pt x="328" y="224"/>
                </a:lnTo>
                <a:lnTo>
                  <a:pt x="293" y="137"/>
                </a:lnTo>
                <a:lnTo>
                  <a:pt x="87" y="318"/>
                </a:lnTo>
                <a:lnTo>
                  <a:pt x="0" y="561"/>
                </a:lnTo>
                <a:lnTo>
                  <a:pt x="227" y="674"/>
                </a:lnTo>
                <a:close/>
              </a:path>
            </a:pathLst>
          </a:custGeom>
          <a:solidFill>
            <a:srgbClr val="919191"/>
          </a:solidFill>
          <a:ln w="9525">
            <a:noFill/>
            <a:round/>
            <a:headEnd/>
            <a:tailEnd/>
          </a:ln>
        </p:spPr>
        <p:txBody>
          <a:bodyPr/>
          <a:lstStyle/>
          <a:p>
            <a:pPr eaLnBrk="0" hangingPunct="0"/>
            <a:endParaRPr lang="en-US"/>
          </a:p>
        </p:txBody>
      </p:sp>
      <p:sp>
        <p:nvSpPr>
          <p:cNvPr id="29707" name="Freeform 14"/>
          <p:cNvSpPr>
            <a:spLocks/>
          </p:cNvSpPr>
          <p:nvPr/>
        </p:nvSpPr>
        <p:spPr bwMode="auto">
          <a:xfrm>
            <a:off x="5245100" y="3076575"/>
            <a:ext cx="1801813" cy="455613"/>
          </a:xfrm>
          <a:custGeom>
            <a:avLst/>
            <a:gdLst>
              <a:gd name="T0" fmla="*/ 2147483647 w 1700"/>
              <a:gd name="T1" fmla="*/ 2147483647 h 766"/>
              <a:gd name="T2" fmla="*/ 2147483647 w 1700"/>
              <a:gd name="T3" fmla="*/ 2147483647 h 766"/>
              <a:gd name="T4" fmla="*/ 2147483647 w 1700"/>
              <a:gd name="T5" fmla="*/ 2147483647 h 766"/>
              <a:gd name="T6" fmla="*/ 2147483647 w 1700"/>
              <a:gd name="T7" fmla="*/ 2147483647 h 766"/>
              <a:gd name="T8" fmla="*/ 2147483647 w 1700"/>
              <a:gd name="T9" fmla="*/ 2147483647 h 766"/>
              <a:gd name="T10" fmla="*/ 2147483647 w 1700"/>
              <a:gd name="T11" fmla="*/ 0 h 766"/>
              <a:gd name="T12" fmla="*/ 2147483647 w 1700"/>
              <a:gd name="T13" fmla="*/ 2147483647 h 766"/>
              <a:gd name="T14" fmla="*/ 2147483647 w 1700"/>
              <a:gd name="T15" fmla="*/ 2147483647 h 766"/>
              <a:gd name="T16" fmla="*/ 2147483647 w 1700"/>
              <a:gd name="T17" fmla="*/ 2147483647 h 766"/>
              <a:gd name="T18" fmla="*/ 2147483647 w 1700"/>
              <a:gd name="T19" fmla="*/ 2147483647 h 766"/>
              <a:gd name="T20" fmla="*/ 2147483647 w 1700"/>
              <a:gd name="T21" fmla="*/ 2147483647 h 766"/>
              <a:gd name="T22" fmla="*/ 2147483647 w 1700"/>
              <a:gd name="T23" fmla="*/ 2147483647 h 766"/>
              <a:gd name="T24" fmla="*/ 2147483647 w 1700"/>
              <a:gd name="T25" fmla="*/ 2147483647 h 766"/>
              <a:gd name="T26" fmla="*/ 2147483647 w 1700"/>
              <a:gd name="T27" fmla="*/ 2147483647 h 766"/>
              <a:gd name="T28" fmla="*/ 2147483647 w 1700"/>
              <a:gd name="T29" fmla="*/ 2147483647 h 766"/>
              <a:gd name="T30" fmla="*/ 0 w 1700"/>
              <a:gd name="T31" fmla="*/ 2147483647 h 766"/>
              <a:gd name="T32" fmla="*/ 2147483647 w 1700"/>
              <a:gd name="T33" fmla="*/ 2147483647 h 7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00"/>
              <a:gd name="T52" fmla="*/ 0 h 766"/>
              <a:gd name="T53" fmla="*/ 1700 w 1700"/>
              <a:gd name="T54" fmla="*/ 766 h 7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00" h="766">
                <a:moveTo>
                  <a:pt x="177" y="287"/>
                </a:moveTo>
                <a:lnTo>
                  <a:pt x="357" y="190"/>
                </a:lnTo>
                <a:lnTo>
                  <a:pt x="357" y="287"/>
                </a:lnTo>
                <a:lnTo>
                  <a:pt x="716" y="97"/>
                </a:lnTo>
                <a:lnTo>
                  <a:pt x="716" y="190"/>
                </a:lnTo>
                <a:lnTo>
                  <a:pt x="1162" y="0"/>
                </a:lnTo>
                <a:lnTo>
                  <a:pt x="1162" y="97"/>
                </a:lnTo>
                <a:lnTo>
                  <a:pt x="1700" y="97"/>
                </a:lnTo>
                <a:lnTo>
                  <a:pt x="1252" y="478"/>
                </a:lnTo>
                <a:lnTo>
                  <a:pt x="1342" y="575"/>
                </a:lnTo>
                <a:lnTo>
                  <a:pt x="805" y="575"/>
                </a:lnTo>
                <a:lnTo>
                  <a:pt x="893" y="670"/>
                </a:lnTo>
                <a:lnTo>
                  <a:pt x="446" y="670"/>
                </a:lnTo>
                <a:lnTo>
                  <a:pt x="446" y="766"/>
                </a:lnTo>
                <a:lnTo>
                  <a:pt x="177" y="670"/>
                </a:lnTo>
                <a:lnTo>
                  <a:pt x="0" y="478"/>
                </a:lnTo>
                <a:lnTo>
                  <a:pt x="177" y="287"/>
                </a:lnTo>
                <a:close/>
              </a:path>
            </a:pathLst>
          </a:custGeom>
          <a:solidFill>
            <a:srgbClr val="919191"/>
          </a:solidFill>
          <a:ln w="9525">
            <a:noFill/>
            <a:round/>
            <a:headEnd/>
            <a:tailEnd/>
          </a:ln>
        </p:spPr>
        <p:txBody>
          <a:bodyPr/>
          <a:lstStyle/>
          <a:p>
            <a:pPr eaLnBrk="0" hangingPunct="0"/>
            <a:endParaRPr lang="en-US"/>
          </a:p>
        </p:txBody>
      </p:sp>
      <p:sp>
        <p:nvSpPr>
          <p:cNvPr id="29708" name="Freeform 15"/>
          <p:cNvSpPr>
            <a:spLocks/>
          </p:cNvSpPr>
          <p:nvPr/>
        </p:nvSpPr>
        <p:spPr bwMode="auto">
          <a:xfrm>
            <a:off x="4200525" y="2562225"/>
            <a:ext cx="652463" cy="222250"/>
          </a:xfrm>
          <a:custGeom>
            <a:avLst/>
            <a:gdLst>
              <a:gd name="T0" fmla="*/ 2147483647 w 617"/>
              <a:gd name="T1" fmla="*/ 2147483647 h 376"/>
              <a:gd name="T2" fmla="*/ 2147483647 w 617"/>
              <a:gd name="T3" fmla="*/ 0 h 376"/>
              <a:gd name="T4" fmla="*/ 2147483647 w 617"/>
              <a:gd name="T5" fmla="*/ 0 h 376"/>
              <a:gd name="T6" fmla="*/ 2147483647 w 617"/>
              <a:gd name="T7" fmla="*/ 0 h 376"/>
              <a:gd name="T8" fmla="*/ 2147483647 w 617"/>
              <a:gd name="T9" fmla="*/ 2147483647 h 376"/>
              <a:gd name="T10" fmla="*/ 2147483647 w 617"/>
              <a:gd name="T11" fmla="*/ 2147483647 h 376"/>
              <a:gd name="T12" fmla="*/ 2147483647 w 617"/>
              <a:gd name="T13" fmla="*/ 2147483647 h 376"/>
              <a:gd name="T14" fmla="*/ 2147483647 w 617"/>
              <a:gd name="T15" fmla="*/ 2147483647 h 376"/>
              <a:gd name="T16" fmla="*/ 2147483647 w 617"/>
              <a:gd name="T17" fmla="*/ 2147483647 h 376"/>
              <a:gd name="T18" fmla="*/ 2147483647 w 617"/>
              <a:gd name="T19" fmla="*/ 2147483647 h 376"/>
              <a:gd name="T20" fmla="*/ 2147483647 w 617"/>
              <a:gd name="T21" fmla="*/ 2147483647 h 376"/>
              <a:gd name="T22" fmla="*/ 2147483647 w 617"/>
              <a:gd name="T23" fmla="*/ 2147483647 h 376"/>
              <a:gd name="T24" fmla="*/ 2147483647 w 617"/>
              <a:gd name="T25" fmla="*/ 2147483647 h 376"/>
              <a:gd name="T26" fmla="*/ 2147483647 w 617"/>
              <a:gd name="T27" fmla="*/ 2147483647 h 376"/>
              <a:gd name="T28" fmla="*/ 2147483647 w 617"/>
              <a:gd name="T29" fmla="*/ 2147483647 h 376"/>
              <a:gd name="T30" fmla="*/ 2147483647 w 617"/>
              <a:gd name="T31" fmla="*/ 2147483647 h 376"/>
              <a:gd name="T32" fmla="*/ 2147483647 w 617"/>
              <a:gd name="T33" fmla="*/ 2147483647 h 376"/>
              <a:gd name="T34" fmla="*/ 2147483647 w 617"/>
              <a:gd name="T35" fmla="*/ 2147483647 h 376"/>
              <a:gd name="T36" fmla="*/ 0 w 617"/>
              <a:gd name="T37" fmla="*/ 2147483647 h 3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17"/>
              <a:gd name="T58" fmla="*/ 0 h 376"/>
              <a:gd name="T59" fmla="*/ 617 w 617"/>
              <a:gd name="T60" fmla="*/ 376 h 3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17" h="376">
                <a:moveTo>
                  <a:pt x="617" y="11"/>
                </a:moveTo>
                <a:lnTo>
                  <a:pt x="557" y="4"/>
                </a:lnTo>
                <a:lnTo>
                  <a:pt x="495" y="0"/>
                </a:lnTo>
                <a:lnTo>
                  <a:pt x="447" y="2"/>
                </a:lnTo>
                <a:lnTo>
                  <a:pt x="400" y="8"/>
                </a:lnTo>
                <a:lnTo>
                  <a:pt x="353" y="17"/>
                </a:lnTo>
                <a:lnTo>
                  <a:pt x="310" y="30"/>
                </a:lnTo>
                <a:lnTo>
                  <a:pt x="267" y="45"/>
                </a:lnTo>
                <a:lnTo>
                  <a:pt x="228" y="64"/>
                </a:lnTo>
                <a:lnTo>
                  <a:pt x="191" y="84"/>
                </a:lnTo>
                <a:lnTo>
                  <a:pt x="155" y="109"/>
                </a:lnTo>
                <a:lnTo>
                  <a:pt x="124" y="135"/>
                </a:lnTo>
                <a:lnTo>
                  <a:pt x="95" y="165"/>
                </a:lnTo>
                <a:lnTo>
                  <a:pt x="69" y="194"/>
                </a:lnTo>
                <a:lnTo>
                  <a:pt x="49" y="228"/>
                </a:lnTo>
                <a:lnTo>
                  <a:pt x="30" y="264"/>
                </a:lnTo>
                <a:lnTo>
                  <a:pt x="15" y="299"/>
                </a:lnTo>
                <a:lnTo>
                  <a:pt x="6" y="336"/>
                </a:lnTo>
                <a:lnTo>
                  <a:pt x="0" y="376"/>
                </a:lnTo>
              </a:path>
            </a:pathLst>
          </a:custGeom>
          <a:noFill/>
          <a:ln w="119063">
            <a:solidFill>
              <a:srgbClr val="919191"/>
            </a:solidFill>
            <a:round/>
            <a:headEnd/>
            <a:tailEnd/>
          </a:ln>
        </p:spPr>
        <p:txBody>
          <a:bodyPr/>
          <a:lstStyle/>
          <a:p>
            <a:pPr eaLnBrk="0" hangingPunct="0"/>
            <a:endParaRPr lang="en-US"/>
          </a:p>
        </p:txBody>
      </p:sp>
      <p:sp>
        <p:nvSpPr>
          <p:cNvPr id="29709" name="Freeform 16"/>
          <p:cNvSpPr>
            <a:spLocks/>
          </p:cNvSpPr>
          <p:nvPr/>
        </p:nvSpPr>
        <p:spPr bwMode="auto">
          <a:xfrm>
            <a:off x="4217988" y="2822575"/>
            <a:ext cx="557212" cy="223838"/>
          </a:xfrm>
          <a:custGeom>
            <a:avLst/>
            <a:gdLst>
              <a:gd name="T0" fmla="*/ 2147483647 w 527"/>
              <a:gd name="T1" fmla="*/ 2147483647 h 376"/>
              <a:gd name="T2" fmla="*/ 2147483647 w 527"/>
              <a:gd name="T3" fmla="*/ 2147483647 h 376"/>
              <a:gd name="T4" fmla="*/ 2147483647 w 527"/>
              <a:gd name="T5" fmla="*/ 0 h 376"/>
              <a:gd name="T6" fmla="*/ 2147483647 w 527"/>
              <a:gd name="T7" fmla="*/ 0 h 376"/>
              <a:gd name="T8" fmla="*/ 2147483647 w 527"/>
              <a:gd name="T9" fmla="*/ 2147483647 h 376"/>
              <a:gd name="T10" fmla="*/ 2147483647 w 527"/>
              <a:gd name="T11" fmla="*/ 2147483647 h 376"/>
              <a:gd name="T12" fmla="*/ 2147483647 w 527"/>
              <a:gd name="T13" fmla="*/ 2147483647 h 376"/>
              <a:gd name="T14" fmla="*/ 2147483647 w 527"/>
              <a:gd name="T15" fmla="*/ 2147483647 h 376"/>
              <a:gd name="T16" fmla="*/ 2147483647 w 527"/>
              <a:gd name="T17" fmla="*/ 2147483647 h 376"/>
              <a:gd name="T18" fmla="*/ 2147483647 w 527"/>
              <a:gd name="T19" fmla="*/ 2147483647 h 376"/>
              <a:gd name="T20" fmla="*/ 2147483647 w 527"/>
              <a:gd name="T21" fmla="*/ 2147483647 h 376"/>
              <a:gd name="T22" fmla="*/ 2147483647 w 527"/>
              <a:gd name="T23" fmla="*/ 2147483647 h 376"/>
              <a:gd name="T24" fmla="*/ 2147483647 w 527"/>
              <a:gd name="T25" fmla="*/ 2147483647 h 376"/>
              <a:gd name="T26" fmla="*/ 2147483647 w 527"/>
              <a:gd name="T27" fmla="*/ 2147483647 h 376"/>
              <a:gd name="T28" fmla="*/ 2147483647 w 527"/>
              <a:gd name="T29" fmla="*/ 2147483647 h 376"/>
              <a:gd name="T30" fmla="*/ 2147483647 w 527"/>
              <a:gd name="T31" fmla="*/ 2147483647 h 376"/>
              <a:gd name="T32" fmla="*/ 2147483647 w 527"/>
              <a:gd name="T33" fmla="*/ 2147483647 h 376"/>
              <a:gd name="T34" fmla="*/ 2147483647 w 527"/>
              <a:gd name="T35" fmla="*/ 2147483647 h 376"/>
              <a:gd name="T36" fmla="*/ 0 w 527"/>
              <a:gd name="T37" fmla="*/ 2147483647 h 3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27"/>
              <a:gd name="T58" fmla="*/ 0 h 376"/>
              <a:gd name="T59" fmla="*/ 527 w 527"/>
              <a:gd name="T60" fmla="*/ 376 h 3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27" h="376">
                <a:moveTo>
                  <a:pt x="527" y="11"/>
                </a:moveTo>
                <a:lnTo>
                  <a:pt x="475" y="4"/>
                </a:lnTo>
                <a:lnTo>
                  <a:pt x="422" y="0"/>
                </a:lnTo>
                <a:lnTo>
                  <a:pt x="381" y="2"/>
                </a:lnTo>
                <a:lnTo>
                  <a:pt x="340" y="8"/>
                </a:lnTo>
                <a:lnTo>
                  <a:pt x="303" y="17"/>
                </a:lnTo>
                <a:lnTo>
                  <a:pt x="265" y="30"/>
                </a:lnTo>
                <a:lnTo>
                  <a:pt x="228" y="45"/>
                </a:lnTo>
                <a:lnTo>
                  <a:pt x="194" y="64"/>
                </a:lnTo>
                <a:lnTo>
                  <a:pt x="163" y="84"/>
                </a:lnTo>
                <a:lnTo>
                  <a:pt x="133" y="109"/>
                </a:lnTo>
                <a:lnTo>
                  <a:pt x="105" y="135"/>
                </a:lnTo>
                <a:lnTo>
                  <a:pt x="80" y="165"/>
                </a:lnTo>
                <a:lnTo>
                  <a:pt x="60" y="194"/>
                </a:lnTo>
                <a:lnTo>
                  <a:pt x="41" y="228"/>
                </a:lnTo>
                <a:lnTo>
                  <a:pt x="24" y="264"/>
                </a:lnTo>
                <a:lnTo>
                  <a:pt x="13" y="299"/>
                </a:lnTo>
                <a:lnTo>
                  <a:pt x="4" y="336"/>
                </a:lnTo>
                <a:lnTo>
                  <a:pt x="0" y="376"/>
                </a:lnTo>
              </a:path>
            </a:pathLst>
          </a:custGeom>
          <a:noFill/>
          <a:ln w="119063">
            <a:solidFill>
              <a:srgbClr val="919191"/>
            </a:solidFill>
            <a:round/>
            <a:headEnd/>
            <a:tailEnd/>
          </a:ln>
        </p:spPr>
        <p:txBody>
          <a:bodyPr/>
          <a:lstStyle/>
          <a:p>
            <a:pPr eaLnBrk="0" hangingPunct="0"/>
            <a:endParaRPr lang="en-US"/>
          </a:p>
        </p:txBody>
      </p:sp>
      <p:sp>
        <p:nvSpPr>
          <p:cNvPr id="29710" name="Freeform 17"/>
          <p:cNvSpPr>
            <a:spLocks/>
          </p:cNvSpPr>
          <p:nvPr/>
        </p:nvSpPr>
        <p:spPr bwMode="auto">
          <a:xfrm>
            <a:off x="4232275" y="3194050"/>
            <a:ext cx="811213" cy="223838"/>
          </a:xfrm>
          <a:custGeom>
            <a:avLst/>
            <a:gdLst>
              <a:gd name="T0" fmla="*/ 2147483647 w 766"/>
              <a:gd name="T1" fmla="*/ 2147483647 h 375"/>
              <a:gd name="T2" fmla="*/ 2147483647 w 766"/>
              <a:gd name="T3" fmla="*/ 2147483647 h 375"/>
              <a:gd name="T4" fmla="*/ 2147483647 w 766"/>
              <a:gd name="T5" fmla="*/ 0 h 375"/>
              <a:gd name="T6" fmla="*/ 2147483647 w 766"/>
              <a:gd name="T7" fmla="*/ 0 h 375"/>
              <a:gd name="T8" fmla="*/ 2147483647 w 766"/>
              <a:gd name="T9" fmla="*/ 2147483647 h 375"/>
              <a:gd name="T10" fmla="*/ 2147483647 w 766"/>
              <a:gd name="T11" fmla="*/ 2147483647 h 375"/>
              <a:gd name="T12" fmla="*/ 2147483647 w 766"/>
              <a:gd name="T13" fmla="*/ 2147483647 h 375"/>
              <a:gd name="T14" fmla="*/ 2147483647 w 766"/>
              <a:gd name="T15" fmla="*/ 2147483647 h 375"/>
              <a:gd name="T16" fmla="*/ 2147483647 w 766"/>
              <a:gd name="T17" fmla="*/ 2147483647 h 375"/>
              <a:gd name="T18" fmla="*/ 2147483647 w 766"/>
              <a:gd name="T19" fmla="*/ 2147483647 h 375"/>
              <a:gd name="T20" fmla="*/ 2147483647 w 766"/>
              <a:gd name="T21" fmla="*/ 2147483647 h 375"/>
              <a:gd name="T22" fmla="*/ 2147483647 w 766"/>
              <a:gd name="T23" fmla="*/ 2147483647 h 375"/>
              <a:gd name="T24" fmla="*/ 2147483647 w 766"/>
              <a:gd name="T25" fmla="*/ 2147483647 h 375"/>
              <a:gd name="T26" fmla="*/ 2147483647 w 766"/>
              <a:gd name="T27" fmla="*/ 2147483647 h 375"/>
              <a:gd name="T28" fmla="*/ 2147483647 w 766"/>
              <a:gd name="T29" fmla="*/ 2147483647 h 375"/>
              <a:gd name="T30" fmla="*/ 2147483647 w 766"/>
              <a:gd name="T31" fmla="*/ 2147483647 h 375"/>
              <a:gd name="T32" fmla="*/ 2147483647 w 766"/>
              <a:gd name="T33" fmla="*/ 2147483647 h 375"/>
              <a:gd name="T34" fmla="*/ 2147483647 w 766"/>
              <a:gd name="T35" fmla="*/ 2147483647 h 375"/>
              <a:gd name="T36" fmla="*/ 0 w 766"/>
              <a:gd name="T37" fmla="*/ 2147483647 h 3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6"/>
              <a:gd name="T58" fmla="*/ 0 h 375"/>
              <a:gd name="T59" fmla="*/ 766 w 766"/>
              <a:gd name="T60" fmla="*/ 375 h 3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6" h="375">
                <a:moveTo>
                  <a:pt x="766" y="11"/>
                </a:moveTo>
                <a:lnTo>
                  <a:pt x="691" y="4"/>
                </a:lnTo>
                <a:lnTo>
                  <a:pt x="615" y="0"/>
                </a:lnTo>
                <a:lnTo>
                  <a:pt x="555" y="2"/>
                </a:lnTo>
                <a:lnTo>
                  <a:pt x="495" y="7"/>
                </a:lnTo>
                <a:lnTo>
                  <a:pt x="439" y="17"/>
                </a:lnTo>
                <a:lnTo>
                  <a:pt x="385" y="30"/>
                </a:lnTo>
                <a:lnTo>
                  <a:pt x="333" y="45"/>
                </a:lnTo>
                <a:lnTo>
                  <a:pt x="282" y="63"/>
                </a:lnTo>
                <a:lnTo>
                  <a:pt x="237" y="84"/>
                </a:lnTo>
                <a:lnTo>
                  <a:pt x="193" y="108"/>
                </a:lnTo>
                <a:lnTo>
                  <a:pt x="153" y="134"/>
                </a:lnTo>
                <a:lnTo>
                  <a:pt x="118" y="164"/>
                </a:lnTo>
                <a:lnTo>
                  <a:pt x="86" y="194"/>
                </a:lnTo>
                <a:lnTo>
                  <a:pt x="60" y="228"/>
                </a:lnTo>
                <a:lnTo>
                  <a:pt x="37" y="263"/>
                </a:lnTo>
                <a:lnTo>
                  <a:pt x="19" y="299"/>
                </a:lnTo>
                <a:lnTo>
                  <a:pt x="8" y="336"/>
                </a:lnTo>
                <a:lnTo>
                  <a:pt x="0" y="375"/>
                </a:lnTo>
              </a:path>
            </a:pathLst>
          </a:custGeom>
          <a:noFill/>
          <a:ln w="119063">
            <a:solidFill>
              <a:srgbClr val="919191"/>
            </a:solidFill>
            <a:round/>
            <a:headEnd/>
            <a:tailEnd/>
          </a:ln>
        </p:spPr>
        <p:txBody>
          <a:bodyPr/>
          <a:lstStyle/>
          <a:p>
            <a:pPr eaLnBrk="0" hangingPunct="0"/>
            <a:endParaRPr lang="en-US"/>
          </a:p>
        </p:txBody>
      </p:sp>
      <p:sp>
        <p:nvSpPr>
          <p:cNvPr id="29711" name="Freeform 18"/>
          <p:cNvSpPr>
            <a:spLocks/>
          </p:cNvSpPr>
          <p:nvPr/>
        </p:nvSpPr>
        <p:spPr bwMode="auto">
          <a:xfrm>
            <a:off x="4186238" y="3836988"/>
            <a:ext cx="588962" cy="223837"/>
          </a:xfrm>
          <a:custGeom>
            <a:avLst/>
            <a:gdLst>
              <a:gd name="T0" fmla="*/ 2147483647 w 557"/>
              <a:gd name="T1" fmla="*/ 2147483647 h 376"/>
              <a:gd name="T2" fmla="*/ 2147483647 w 557"/>
              <a:gd name="T3" fmla="*/ 2147483647 h 376"/>
              <a:gd name="T4" fmla="*/ 2147483647 w 557"/>
              <a:gd name="T5" fmla="*/ 0 h 376"/>
              <a:gd name="T6" fmla="*/ 2147483647 w 557"/>
              <a:gd name="T7" fmla="*/ 0 h 376"/>
              <a:gd name="T8" fmla="*/ 2147483647 w 557"/>
              <a:gd name="T9" fmla="*/ 2147483647 h 376"/>
              <a:gd name="T10" fmla="*/ 2147483647 w 557"/>
              <a:gd name="T11" fmla="*/ 2147483647 h 376"/>
              <a:gd name="T12" fmla="*/ 2147483647 w 557"/>
              <a:gd name="T13" fmla="*/ 2147483647 h 376"/>
              <a:gd name="T14" fmla="*/ 2147483647 w 557"/>
              <a:gd name="T15" fmla="*/ 2147483647 h 376"/>
              <a:gd name="T16" fmla="*/ 2147483647 w 557"/>
              <a:gd name="T17" fmla="*/ 2147483647 h 376"/>
              <a:gd name="T18" fmla="*/ 2147483647 w 557"/>
              <a:gd name="T19" fmla="*/ 2147483647 h 376"/>
              <a:gd name="T20" fmla="*/ 2147483647 w 557"/>
              <a:gd name="T21" fmla="*/ 2147483647 h 376"/>
              <a:gd name="T22" fmla="*/ 2147483647 w 557"/>
              <a:gd name="T23" fmla="*/ 2147483647 h 376"/>
              <a:gd name="T24" fmla="*/ 2147483647 w 557"/>
              <a:gd name="T25" fmla="*/ 2147483647 h 376"/>
              <a:gd name="T26" fmla="*/ 2147483647 w 557"/>
              <a:gd name="T27" fmla="*/ 2147483647 h 376"/>
              <a:gd name="T28" fmla="*/ 2147483647 w 557"/>
              <a:gd name="T29" fmla="*/ 2147483647 h 376"/>
              <a:gd name="T30" fmla="*/ 2147483647 w 557"/>
              <a:gd name="T31" fmla="*/ 2147483647 h 376"/>
              <a:gd name="T32" fmla="*/ 2147483647 w 557"/>
              <a:gd name="T33" fmla="*/ 2147483647 h 376"/>
              <a:gd name="T34" fmla="*/ 2147483647 w 557"/>
              <a:gd name="T35" fmla="*/ 2147483647 h 376"/>
              <a:gd name="T36" fmla="*/ 0 w 557"/>
              <a:gd name="T37" fmla="*/ 2147483647 h 3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57"/>
              <a:gd name="T58" fmla="*/ 0 h 376"/>
              <a:gd name="T59" fmla="*/ 557 w 557"/>
              <a:gd name="T60" fmla="*/ 376 h 3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57" h="376">
                <a:moveTo>
                  <a:pt x="557" y="12"/>
                </a:moveTo>
                <a:lnTo>
                  <a:pt x="503" y="4"/>
                </a:lnTo>
                <a:lnTo>
                  <a:pt x="447" y="0"/>
                </a:lnTo>
                <a:lnTo>
                  <a:pt x="404" y="2"/>
                </a:lnTo>
                <a:lnTo>
                  <a:pt x="361" y="8"/>
                </a:lnTo>
                <a:lnTo>
                  <a:pt x="320" y="17"/>
                </a:lnTo>
                <a:lnTo>
                  <a:pt x="281" y="30"/>
                </a:lnTo>
                <a:lnTo>
                  <a:pt x="241" y="45"/>
                </a:lnTo>
                <a:lnTo>
                  <a:pt x="206" y="64"/>
                </a:lnTo>
                <a:lnTo>
                  <a:pt x="172" y="84"/>
                </a:lnTo>
                <a:lnTo>
                  <a:pt x="140" y="109"/>
                </a:lnTo>
                <a:lnTo>
                  <a:pt x="112" y="135"/>
                </a:lnTo>
                <a:lnTo>
                  <a:pt x="86" y="165"/>
                </a:lnTo>
                <a:lnTo>
                  <a:pt x="64" y="195"/>
                </a:lnTo>
                <a:lnTo>
                  <a:pt x="43" y="228"/>
                </a:lnTo>
                <a:lnTo>
                  <a:pt x="26" y="264"/>
                </a:lnTo>
                <a:lnTo>
                  <a:pt x="13" y="299"/>
                </a:lnTo>
                <a:lnTo>
                  <a:pt x="6" y="336"/>
                </a:lnTo>
                <a:lnTo>
                  <a:pt x="0" y="376"/>
                </a:lnTo>
              </a:path>
            </a:pathLst>
          </a:custGeom>
          <a:noFill/>
          <a:ln w="119063">
            <a:solidFill>
              <a:srgbClr val="919191"/>
            </a:solidFill>
            <a:round/>
            <a:headEnd/>
            <a:tailEnd/>
          </a:ln>
        </p:spPr>
        <p:txBody>
          <a:bodyPr/>
          <a:lstStyle/>
          <a:p>
            <a:pPr eaLnBrk="0" hangingPunct="0"/>
            <a:endParaRPr lang="en-US"/>
          </a:p>
        </p:txBody>
      </p:sp>
      <p:sp>
        <p:nvSpPr>
          <p:cNvPr id="29712" name="Freeform 19"/>
          <p:cNvSpPr>
            <a:spLocks/>
          </p:cNvSpPr>
          <p:nvPr/>
        </p:nvSpPr>
        <p:spPr bwMode="auto">
          <a:xfrm>
            <a:off x="4217988" y="3455988"/>
            <a:ext cx="923925" cy="223837"/>
          </a:xfrm>
          <a:custGeom>
            <a:avLst/>
            <a:gdLst>
              <a:gd name="T0" fmla="*/ 2147483647 w 871"/>
              <a:gd name="T1" fmla="*/ 2147483647 h 375"/>
              <a:gd name="T2" fmla="*/ 2147483647 w 871"/>
              <a:gd name="T3" fmla="*/ 0 h 375"/>
              <a:gd name="T4" fmla="*/ 2147483647 w 871"/>
              <a:gd name="T5" fmla="*/ 0 h 375"/>
              <a:gd name="T6" fmla="*/ 2147483647 w 871"/>
              <a:gd name="T7" fmla="*/ 0 h 375"/>
              <a:gd name="T8" fmla="*/ 2147483647 w 871"/>
              <a:gd name="T9" fmla="*/ 2147483647 h 375"/>
              <a:gd name="T10" fmla="*/ 2147483647 w 871"/>
              <a:gd name="T11" fmla="*/ 2147483647 h 375"/>
              <a:gd name="T12" fmla="*/ 2147483647 w 871"/>
              <a:gd name="T13" fmla="*/ 2147483647 h 375"/>
              <a:gd name="T14" fmla="*/ 2147483647 w 871"/>
              <a:gd name="T15" fmla="*/ 2147483647 h 375"/>
              <a:gd name="T16" fmla="*/ 2147483647 w 871"/>
              <a:gd name="T17" fmla="*/ 2147483647 h 375"/>
              <a:gd name="T18" fmla="*/ 2147483647 w 871"/>
              <a:gd name="T19" fmla="*/ 2147483647 h 375"/>
              <a:gd name="T20" fmla="*/ 2147483647 w 871"/>
              <a:gd name="T21" fmla="*/ 2147483647 h 375"/>
              <a:gd name="T22" fmla="*/ 2147483647 w 871"/>
              <a:gd name="T23" fmla="*/ 2147483647 h 375"/>
              <a:gd name="T24" fmla="*/ 2147483647 w 871"/>
              <a:gd name="T25" fmla="*/ 2147483647 h 375"/>
              <a:gd name="T26" fmla="*/ 2147483647 w 871"/>
              <a:gd name="T27" fmla="*/ 2147483647 h 375"/>
              <a:gd name="T28" fmla="*/ 2147483647 w 871"/>
              <a:gd name="T29" fmla="*/ 2147483647 h 375"/>
              <a:gd name="T30" fmla="*/ 2147483647 w 871"/>
              <a:gd name="T31" fmla="*/ 2147483647 h 375"/>
              <a:gd name="T32" fmla="*/ 2147483647 w 871"/>
              <a:gd name="T33" fmla="*/ 2147483647 h 375"/>
              <a:gd name="T34" fmla="*/ 2147483647 w 871"/>
              <a:gd name="T35" fmla="*/ 2147483647 h 375"/>
              <a:gd name="T36" fmla="*/ 0 w 871"/>
              <a:gd name="T37" fmla="*/ 2147483647 h 3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71"/>
              <a:gd name="T58" fmla="*/ 0 h 375"/>
              <a:gd name="T59" fmla="*/ 871 w 871"/>
              <a:gd name="T60" fmla="*/ 375 h 3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71" h="375">
                <a:moveTo>
                  <a:pt x="871" y="11"/>
                </a:moveTo>
                <a:lnTo>
                  <a:pt x="785" y="3"/>
                </a:lnTo>
                <a:lnTo>
                  <a:pt x="699" y="0"/>
                </a:lnTo>
                <a:lnTo>
                  <a:pt x="630" y="1"/>
                </a:lnTo>
                <a:lnTo>
                  <a:pt x="564" y="7"/>
                </a:lnTo>
                <a:lnTo>
                  <a:pt x="499" y="16"/>
                </a:lnTo>
                <a:lnTo>
                  <a:pt x="437" y="29"/>
                </a:lnTo>
                <a:lnTo>
                  <a:pt x="377" y="44"/>
                </a:lnTo>
                <a:lnTo>
                  <a:pt x="321" y="63"/>
                </a:lnTo>
                <a:lnTo>
                  <a:pt x="269" y="84"/>
                </a:lnTo>
                <a:lnTo>
                  <a:pt x="219" y="108"/>
                </a:lnTo>
                <a:lnTo>
                  <a:pt x="174" y="134"/>
                </a:lnTo>
                <a:lnTo>
                  <a:pt x="133" y="164"/>
                </a:lnTo>
                <a:lnTo>
                  <a:pt x="97" y="194"/>
                </a:lnTo>
                <a:lnTo>
                  <a:pt x="67" y="227"/>
                </a:lnTo>
                <a:lnTo>
                  <a:pt x="41" y="263"/>
                </a:lnTo>
                <a:lnTo>
                  <a:pt x="21" y="298"/>
                </a:lnTo>
                <a:lnTo>
                  <a:pt x="7" y="336"/>
                </a:lnTo>
                <a:lnTo>
                  <a:pt x="0" y="375"/>
                </a:lnTo>
              </a:path>
            </a:pathLst>
          </a:custGeom>
          <a:noFill/>
          <a:ln w="119063">
            <a:solidFill>
              <a:srgbClr val="919191"/>
            </a:solidFill>
            <a:round/>
            <a:headEnd/>
            <a:tailEnd/>
          </a:ln>
        </p:spPr>
        <p:txBody>
          <a:bodyPr/>
          <a:lstStyle/>
          <a:p>
            <a:pPr eaLnBrk="0" hangingPunct="0"/>
            <a:endParaRPr lang="en-US"/>
          </a:p>
        </p:txBody>
      </p:sp>
      <p:grpSp>
        <p:nvGrpSpPr>
          <p:cNvPr id="29713" name="Group 20"/>
          <p:cNvGrpSpPr>
            <a:grpSpLocks/>
          </p:cNvGrpSpPr>
          <p:nvPr/>
        </p:nvGrpSpPr>
        <p:grpSpPr bwMode="auto">
          <a:xfrm>
            <a:off x="4818063" y="3201988"/>
            <a:ext cx="2052637" cy="496887"/>
            <a:chOff x="2496" y="2495"/>
            <a:chExt cx="970" cy="418"/>
          </a:xfrm>
        </p:grpSpPr>
        <p:sp>
          <p:nvSpPr>
            <p:cNvPr id="29819" name="Freeform 21"/>
            <p:cNvSpPr>
              <a:spLocks/>
            </p:cNvSpPr>
            <p:nvPr/>
          </p:nvSpPr>
          <p:spPr bwMode="auto">
            <a:xfrm>
              <a:off x="2496" y="2495"/>
              <a:ext cx="970" cy="418"/>
            </a:xfrm>
            <a:custGeom>
              <a:avLst/>
              <a:gdLst>
                <a:gd name="T0" fmla="*/ 1 w 1940"/>
                <a:gd name="T1" fmla="*/ 0 h 837"/>
                <a:gd name="T2" fmla="*/ 1 w 1940"/>
                <a:gd name="T3" fmla="*/ 0 h 837"/>
                <a:gd name="T4" fmla="*/ 1 w 1940"/>
                <a:gd name="T5" fmla="*/ 0 h 837"/>
                <a:gd name="T6" fmla="*/ 1 w 1940"/>
                <a:gd name="T7" fmla="*/ 0 h 837"/>
                <a:gd name="T8" fmla="*/ 1 w 1940"/>
                <a:gd name="T9" fmla="*/ 0 h 837"/>
                <a:gd name="T10" fmla="*/ 1 w 1940"/>
                <a:gd name="T11" fmla="*/ 0 h 837"/>
                <a:gd name="T12" fmla="*/ 1 w 1940"/>
                <a:gd name="T13" fmla="*/ 0 h 837"/>
                <a:gd name="T14" fmla="*/ 1 w 1940"/>
                <a:gd name="T15" fmla="*/ 0 h 837"/>
                <a:gd name="T16" fmla="*/ 1 w 1940"/>
                <a:gd name="T17" fmla="*/ 0 h 837"/>
                <a:gd name="T18" fmla="*/ 1 w 1940"/>
                <a:gd name="T19" fmla="*/ 0 h 837"/>
                <a:gd name="T20" fmla="*/ 1 w 1940"/>
                <a:gd name="T21" fmla="*/ 0 h 837"/>
                <a:gd name="T22" fmla="*/ 1 w 1940"/>
                <a:gd name="T23" fmla="*/ 0 h 837"/>
                <a:gd name="T24" fmla="*/ 1 w 1940"/>
                <a:gd name="T25" fmla="*/ 0 h 837"/>
                <a:gd name="T26" fmla="*/ 1 w 1940"/>
                <a:gd name="T27" fmla="*/ 0 h 837"/>
                <a:gd name="T28" fmla="*/ 1 w 1940"/>
                <a:gd name="T29" fmla="*/ 0 h 837"/>
                <a:gd name="T30" fmla="*/ 0 w 1940"/>
                <a:gd name="T31" fmla="*/ 0 h 837"/>
                <a:gd name="T32" fmla="*/ 1 w 1940"/>
                <a:gd name="T33" fmla="*/ 0 h 8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40"/>
                <a:gd name="T52" fmla="*/ 0 h 837"/>
                <a:gd name="T53" fmla="*/ 1940 w 1940"/>
                <a:gd name="T54" fmla="*/ 837 h 8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40" h="837">
                  <a:moveTo>
                    <a:pt x="163" y="280"/>
                  </a:moveTo>
                  <a:lnTo>
                    <a:pt x="335" y="170"/>
                  </a:lnTo>
                  <a:lnTo>
                    <a:pt x="395" y="215"/>
                  </a:lnTo>
                  <a:lnTo>
                    <a:pt x="684" y="50"/>
                  </a:lnTo>
                  <a:lnTo>
                    <a:pt x="884" y="220"/>
                  </a:lnTo>
                  <a:lnTo>
                    <a:pt x="1422" y="0"/>
                  </a:lnTo>
                  <a:lnTo>
                    <a:pt x="1383" y="256"/>
                  </a:lnTo>
                  <a:lnTo>
                    <a:pt x="1940" y="306"/>
                  </a:lnTo>
                  <a:lnTo>
                    <a:pt x="1521" y="501"/>
                  </a:lnTo>
                  <a:lnTo>
                    <a:pt x="1434" y="712"/>
                  </a:lnTo>
                  <a:lnTo>
                    <a:pt x="946" y="544"/>
                  </a:lnTo>
                  <a:lnTo>
                    <a:pt x="880" y="837"/>
                  </a:lnTo>
                  <a:lnTo>
                    <a:pt x="460" y="642"/>
                  </a:lnTo>
                  <a:lnTo>
                    <a:pt x="467" y="738"/>
                  </a:lnTo>
                  <a:lnTo>
                    <a:pt x="191" y="663"/>
                  </a:lnTo>
                  <a:lnTo>
                    <a:pt x="0" y="484"/>
                  </a:lnTo>
                  <a:lnTo>
                    <a:pt x="163" y="280"/>
                  </a:lnTo>
                  <a:close/>
                </a:path>
              </a:pathLst>
            </a:custGeom>
            <a:solidFill>
              <a:srgbClr val="E9E9E9"/>
            </a:solidFill>
            <a:ln w="9525">
              <a:noFill/>
              <a:round/>
              <a:headEnd/>
              <a:tailEnd/>
            </a:ln>
          </p:spPr>
          <p:txBody>
            <a:bodyPr/>
            <a:lstStyle/>
            <a:p>
              <a:pPr eaLnBrk="0" hangingPunct="0"/>
              <a:endParaRPr lang="en-US"/>
            </a:p>
          </p:txBody>
        </p:sp>
        <p:sp>
          <p:nvSpPr>
            <p:cNvPr id="29820" name="Freeform 22"/>
            <p:cNvSpPr>
              <a:spLocks/>
            </p:cNvSpPr>
            <p:nvPr/>
          </p:nvSpPr>
          <p:spPr bwMode="auto">
            <a:xfrm>
              <a:off x="2496" y="2495"/>
              <a:ext cx="970" cy="418"/>
            </a:xfrm>
            <a:custGeom>
              <a:avLst/>
              <a:gdLst>
                <a:gd name="T0" fmla="*/ 1 w 1940"/>
                <a:gd name="T1" fmla="*/ 0 h 837"/>
                <a:gd name="T2" fmla="*/ 1 w 1940"/>
                <a:gd name="T3" fmla="*/ 0 h 837"/>
                <a:gd name="T4" fmla="*/ 1 w 1940"/>
                <a:gd name="T5" fmla="*/ 0 h 837"/>
                <a:gd name="T6" fmla="*/ 1 w 1940"/>
                <a:gd name="T7" fmla="*/ 0 h 837"/>
                <a:gd name="T8" fmla="*/ 1 w 1940"/>
                <a:gd name="T9" fmla="*/ 0 h 837"/>
                <a:gd name="T10" fmla="*/ 1 w 1940"/>
                <a:gd name="T11" fmla="*/ 0 h 837"/>
                <a:gd name="T12" fmla="*/ 1 w 1940"/>
                <a:gd name="T13" fmla="*/ 0 h 837"/>
                <a:gd name="T14" fmla="*/ 1 w 1940"/>
                <a:gd name="T15" fmla="*/ 0 h 837"/>
                <a:gd name="T16" fmla="*/ 1 w 1940"/>
                <a:gd name="T17" fmla="*/ 0 h 837"/>
                <a:gd name="T18" fmla="*/ 1 w 1940"/>
                <a:gd name="T19" fmla="*/ 0 h 837"/>
                <a:gd name="T20" fmla="*/ 1 w 1940"/>
                <a:gd name="T21" fmla="*/ 0 h 837"/>
                <a:gd name="T22" fmla="*/ 1 w 1940"/>
                <a:gd name="T23" fmla="*/ 0 h 837"/>
                <a:gd name="T24" fmla="*/ 1 w 1940"/>
                <a:gd name="T25" fmla="*/ 0 h 837"/>
                <a:gd name="T26" fmla="*/ 1 w 1940"/>
                <a:gd name="T27" fmla="*/ 0 h 837"/>
                <a:gd name="T28" fmla="*/ 1 w 1940"/>
                <a:gd name="T29" fmla="*/ 0 h 837"/>
                <a:gd name="T30" fmla="*/ 0 w 1940"/>
                <a:gd name="T31" fmla="*/ 0 h 837"/>
                <a:gd name="T32" fmla="*/ 1 w 1940"/>
                <a:gd name="T33" fmla="*/ 0 h 8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40"/>
                <a:gd name="T52" fmla="*/ 0 h 837"/>
                <a:gd name="T53" fmla="*/ 1940 w 1940"/>
                <a:gd name="T54" fmla="*/ 837 h 8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40" h="837">
                  <a:moveTo>
                    <a:pt x="163" y="280"/>
                  </a:moveTo>
                  <a:lnTo>
                    <a:pt x="335" y="170"/>
                  </a:lnTo>
                  <a:lnTo>
                    <a:pt x="395" y="215"/>
                  </a:lnTo>
                  <a:lnTo>
                    <a:pt x="684" y="50"/>
                  </a:lnTo>
                  <a:lnTo>
                    <a:pt x="884" y="220"/>
                  </a:lnTo>
                  <a:lnTo>
                    <a:pt x="1422" y="0"/>
                  </a:lnTo>
                  <a:lnTo>
                    <a:pt x="1383" y="256"/>
                  </a:lnTo>
                  <a:lnTo>
                    <a:pt x="1940" y="306"/>
                  </a:lnTo>
                  <a:lnTo>
                    <a:pt x="1521" y="501"/>
                  </a:lnTo>
                  <a:lnTo>
                    <a:pt x="1434" y="712"/>
                  </a:lnTo>
                  <a:lnTo>
                    <a:pt x="946" y="544"/>
                  </a:lnTo>
                  <a:lnTo>
                    <a:pt x="880" y="837"/>
                  </a:lnTo>
                  <a:lnTo>
                    <a:pt x="460" y="642"/>
                  </a:lnTo>
                  <a:lnTo>
                    <a:pt x="467" y="738"/>
                  </a:lnTo>
                  <a:lnTo>
                    <a:pt x="191" y="663"/>
                  </a:lnTo>
                  <a:lnTo>
                    <a:pt x="0" y="484"/>
                  </a:lnTo>
                  <a:lnTo>
                    <a:pt x="163" y="280"/>
                  </a:lnTo>
                </a:path>
              </a:pathLst>
            </a:custGeom>
            <a:noFill/>
            <a:ln w="3175">
              <a:solidFill>
                <a:srgbClr val="000000"/>
              </a:solidFill>
              <a:round/>
              <a:headEnd/>
              <a:tailEnd/>
            </a:ln>
          </p:spPr>
          <p:txBody>
            <a:bodyPr/>
            <a:lstStyle/>
            <a:p>
              <a:pPr eaLnBrk="0" hangingPunct="0"/>
              <a:endParaRPr lang="en-US"/>
            </a:p>
          </p:txBody>
        </p:sp>
      </p:grpSp>
      <p:sp>
        <p:nvSpPr>
          <p:cNvPr id="29714" name="Rectangle 23"/>
          <p:cNvSpPr>
            <a:spLocks noChangeArrowheads="1"/>
          </p:cNvSpPr>
          <p:nvPr/>
        </p:nvSpPr>
        <p:spPr bwMode="auto">
          <a:xfrm rot="-240000">
            <a:off x="5024438" y="3384550"/>
            <a:ext cx="920750"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000000"/>
                </a:solidFill>
              </a:rPr>
              <a:t>Fails to inspect</a:t>
            </a:r>
            <a:endParaRPr lang="en-US" sz="1000">
              <a:solidFill>
                <a:schemeClr val="tx1"/>
              </a:solidFill>
              <a:latin typeface="Times New Roman" pitchFamily="18" charset="0"/>
            </a:endParaRPr>
          </a:p>
        </p:txBody>
      </p:sp>
      <p:sp>
        <p:nvSpPr>
          <p:cNvPr id="29715" name="Freeform 24"/>
          <p:cNvSpPr>
            <a:spLocks/>
          </p:cNvSpPr>
          <p:nvPr/>
        </p:nvSpPr>
        <p:spPr bwMode="auto">
          <a:xfrm>
            <a:off x="3595688" y="3859213"/>
            <a:ext cx="590550" cy="223837"/>
          </a:xfrm>
          <a:custGeom>
            <a:avLst/>
            <a:gdLst>
              <a:gd name="T0" fmla="*/ 0 w 557"/>
              <a:gd name="T1" fmla="*/ 2147483647 h 375"/>
              <a:gd name="T2" fmla="*/ 2147483647 w 557"/>
              <a:gd name="T3" fmla="*/ 0 h 375"/>
              <a:gd name="T4" fmla="*/ 2147483647 w 557"/>
              <a:gd name="T5" fmla="*/ 0 h 375"/>
              <a:gd name="T6" fmla="*/ 2147483647 w 557"/>
              <a:gd name="T7" fmla="*/ 0 h 375"/>
              <a:gd name="T8" fmla="*/ 2147483647 w 557"/>
              <a:gd name="T9" fmla="*/ 2147483647 h 375"/>
              <a:gd name="T10" fmla="*/ 2147483647 w 557"/>
              <a:gd name="T11" fmla="*/ 2147483647 h 375"/>
              <a:gd name="T12" fmla="*/ 2147483647 w 557"/>
              <a:gd name="T13" fmla="*/ 2147483647 h 375"/>
              <a:gd name="T14" fmla="*/ 2147483647 w 557"/>
              <a:gd name="T15" fmla="*/ 2147483647 h 375"/>
              <a:gd name="T16" fmla="*/ 2147483647 w 557"/>
              <a:gd name="T17" fmla="*/ 2147483647 h 375"/>
              <a:gd name="T18" fmla="*/ 2147483647 w 557"/>
              <a:gd name="T19" fmla="*/ 2147483647 h 375"/>
              <a:gd name="T20" fmla="*/ 2147483647 w 557"/>
              <a:gd name="T21" fmla="*/ 2147483647 h 375"/>
              <a:gd name="T22" fmla="*/ 2147483647 w 557"/>
              <a:gd name="T23" fmla="*/ 2147483647 h 375"/>
              <a:gd name="T24" fmla="*/ 2147483647 w 557"/>
              <a:gd name="T25" fmla="*/ 2147483647 h 375"/>
              <a:gd name="T26" fmla="*/ 2147483647 w 557"/>
              <a:gd name="T27" fmla="*/ 2147483647 h 375"/>
              <a:gd name="T28" fmla="*/ 2147483647 w 557"/>
              <a:gd name="T29" fmla="*/ 2147483647 h 375"/>
              <a:gd name="T30" fmla="*/ 2147483647 w 557"/>
              <a:gd name="T31" fmla="*/ 2147483647 h 375"/>
              <a:gd name="T32" fmla="*/ 2147483647 w 557"/>
              <a:gd name="T33" fmla="*/ 2147483647 h 375"/>
              <a:gd name="T34" fmla="*/ 2147483647 w 557"/>
              <a:gd name="T35" fmla="*/ 2147483647 h 375"/>
              <a:gd name="T36" fmla="*/ 2147483647 w 557"/>
              <a:gd name="T37" fmla="*/ 2147483647 h 3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57"/>
              <a:gd name="T58" fmla="*/ 0 h 375"/>
              <a:gd name="T59" fmla="*/ 557 w 557"/>
              <a:gd name="T60" fmla="*/ 375 h 3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57" h="375">
                <a:moveTo>
                  <a:pt x="0" y="11"/>
                </a:moveTo>
                <a:lnTo>
                  <a:pt x="55" y="3"/>
                </a:lnTo>
                <a:lnTo>
                  <a:pt x="111" y="0"/>
                </a:lnTo>
                <a:lnTo>
                  <a:pt x="154" y="2"/>
                </a:lnTo>
                <a:lnTo>
                  <a:pt x="197" y="7"/>
                </a:lnTo>
                <a:lnTo>
                  <a:pt x="238" y="16"/>
                </a:lnTo>
                <a:lnTo>
                  <a:pt x="277" y="30"/>
                </a:lnTo>
                <a:lnTo>
                  <a:pt x="316" y="44"/>
                </a:lnTo>
                <a:lnTo>
                  <a:pt x="352" y="63"/>
                </a:lnTo>
                <a:lnTo>
                  <a:pt x="385" y="84"/>
                </a:lnTo>
                <a:lnTo>
                  <a:pt x="417" y="108"/>
                </a:lnTo>
                <a:lnTo>
                  <a:pt x="445" y="134"/>
                </a:lnTo>
                <a:lnTo>
                  <a:pt x="471" y="164"/>
                </a:lnTo>
                <a:lnTo>
                  <a:pt x="494" y="194"/>
                </a:lnTo>
                <a:lnTo>
                  <a:pt x="514" y="227"/>
                </a:lnTo>
                <a:lnTo>
                  <a:pt x="531" y="263"/>
                </a:lnTo>
                <a:lnTo>
                  <a:pt x="544" y="298"/>
                </a:lnTo>
                <a:lnTo>
                  <a:pt x="552" y="336"/>
                </a:lnTo>
                <a:lnTo>
                  <a:pt x="557" y="375"/>
                </a:lnTo>
              </a:path>
            </a:pathLst>
          </a:custGeom>
          <a:noFill/>
          <a:ln w="119063">
            <a:solidFill>
              <a:srgbClr val="919191"/>
            </a:solidFill>
            <a:round/>
            <a:headEnd/>
            <a:tailEnd/>
          </a:ln>
        </p:spPr>
        <p:txBody>
          <a:bodyPr/>
          <a:lstStyle/>
          <a:p>
            <a:pPr eaLnBrk="0" hangingPunct="0"/>
            <a:endParaRPr lang="en-US"/>
          </a:p>
        </p:txBody>
      </p:sp>
      <p:sp>
        <p:nvSpPr>
          <p:cNvPr id="29716" name="Freeform 25"/>
          <p:cNvSpPr>
            <a:spLocks/>
          </p:cNvSpPr>
          <p:nvPr/>
        </p:nvSpPr>
        <p:spPr bwMode="auto">
          <a:xfrm>
            <a:off x="3760788" y="2573338"/>
            <a:ext cx="433387" cy="417512"/>
          </a:xfrm>
          <a:custGeom>
            <a:avLst/>
            <a:gdLst>
              <a:gd name="T0" fmla="*/ 0 w 412"/>
              <a:gd name="T1" fmla="*/ 2147483647 h 702"/>
              <a:gd name="T2" fmla="*/ 2147483647 w 412"/>
              <a:gd name="T3" fmla="*/ 0 h 702"/>
              <a:gd name="T4" fmla="*/ 2147483647 w 412"/>
              <a:gd name="T5" fmla="*/ 0 h 702"/>
              <a:gd name="T6" fmla="*/ 2147483647 w 412"/>
              <a:gd name="T7" fmla="*/ 0 h 702"/>
              <a:gd name="T8" fmla="*/ 2147483647 w 412"/>
              <a:gd name="T9" fmla="*/ 2147483647 h 702"/>
              <a:gd name="T10" fmla="*/ 2147483647 w 412"/>
              <a:gd name="T11" fmla="*/ 2147483647 h 702"/>
              <a:gd name="T12" fmla="*/ 2147483647 w 412"/>
              <a:gd name="T13" fmla="*/ 2147483647 h 702"/>
              <a:gd name="T14" fmla="*/ 2147483647 w 412"/>
              <a:gd name="T15" fmla="*/ 2147483647 h 702"/>
              <a:gd name="T16" fmla="*/ 2147483647 w 412"/>
              <a:gd name="T17" fmla="*/ 2147483647 h 702"/>
              <a:gd name="T18" fmla="*/ 2147483647 w 412"/>
              <a:gd name="T19" fmla="*/ 2147483647 h 702"/>
              <a:gd name="T20" fmla="*/ 2147483647 w 412"/>
              <a:gd name="T21" fmla="*/ 2147483647 h 702"/>
              <a:gd name="T22" fmla="*/ 2147483647 w 412"/>
              <a:gd name="T23" fmla="*/ 2147483647 h 702"/>
              <a:gd name="T24" fmla="*/ 2147483647 w 412"/>
              <a:gd name="T25" fmla="*/ 2147483647 h 702"/>
              <a:gd name="T26" fmla="*/ 2147483647 w 412"/>
              <a:gd name="T27" fmla="*/ 2147483647 h 702"/>
              <a:gd name="T28" fmla="*/ 2147483647 w 412"/>
              <a:gd name="T29" fmla="*/ 2147483647 h 702"/>
              <a:gd name="T30" fmla="*/ 2147483647 w 412"/>
              <a:gd name="T31" fmla="*/ 2147483647 h 702"/>
              <a:gd name="T32" fmla="*/ 2147483647 w 412"/>
              <a:gd name="T33" fmla="*/ 2147483647 h 702"/>
              <a:gd name="T34" fmla="*/ 2147483647 w 412"/>
              <a:gd name="T35" fmla="*/ 2147483647 h 702"/>
              <a:gd name="T36" fmla="*/ 2147483647 w 412"/>
              <a:gd name="T37" fmla="*/ 2147483647 h 702"/>
              <a:gd name="T38" fmla="*/ 2147483647 w 412"/>
              <a:gd name="T39" fmla="*/ 2147483647 h 702"/>
              <a:gd name="T40" fmla="*/ 2147483647 w 412"/>
              <a:gd name="T41" fmla="*/ 2147483647 h 7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12"/>
              <a:gd name="T64" fmla="*/ 0 h 702"/>
              <a:gd name="T65" fmla="*/ 412 w 412"/>
              <a:gd name="T66" fmla="*/ 702 h 70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12" h="702">
                <a:moveTo>
                  <a:pt x="0" y="5"/>
                </a:moveTo>
                <a:lnTo>
                  <a:pt x="27" y="2"/>
                </a:lnTo>
                <a:lnTo>
                  <a:pt x="53" y="0"/>
                </a:lnTo>
                <a:lnTo>
                  <a:pt x="79" y="2"/>
                </a:lnTo>
                <a:lnTo>
                  <a:pt x="105" y="5"/>
                </a:lnTo>
                <a:lnTo>
                  <a:pt x="146" y="17"/>
                </a:lnTo>
                <a:lnTo>
                  <a:pt x="184" y="33"/>
                </a:lnTo>
                <a:lnTo>
                  <a:pt x="219" y="56"/>
                </a:lnTo>
                <a:lnTo>
                  <a:pt x="253" y="84"/>
                </a:lnTo>
                <a:lnTo>
                  <a:pt x="283" y="116"/>
                </a:lnTo>
                <a:lnTo>
                  <a:pt x="311" y="153"/>
                </a:lnTo>
                <a:lnTo>
                  <a:pt x="335" y="194"/>
                </a:lnTo>
                <a:lnTo>
                  <a:pt x="356" y="239"/>
                </a:lnTo>
                <a:lnTo>
                  <a:pt x="374" y="287"/>
                </a:lnTo>
                <a:lnTo>
                  <a:pt x="389" y="340"/>
                </a:lnTo>
                <a:lnTo>
                  <a:pt x="400" y="394"/>
                </a:lnTo>
                <a:lnTo>
                  <a:pt x="408" y="452"/>
                </a:lnTo>
                <a:lnTo>
                  <a:pt x="412" y="512"/>
                </a:lnTo>
                <a:lnTo>
                  <a:pt x="412" y="573"/>
                </a:lnTo>
                <a:lnTo>
                  <a:pt x="408" y="637"/>
                </a:lnTo>
                <a:lnTo>
                  <a:pt x="400" y="702"/>
                </a:lnTo>
              </a:path>
            </a:pathLst>
          </a:custGeom>
          <a:noFill/>
          <a:ln w="119063">
            <a:solidFill>
              <a:srgbClr val="919191"/>
            </a:solidFill>
            <a:round/>
            <a:headEnd/>
            <a:tailEnd/>
          </a:ln>
        </p:spPr>
        <p:txBody>
          <a:bodyPr/>
          <a:lstStyle/>
          <a:p>
            <a:pPr eaLnBrk="0" hangingPunct="0"/>
            <a:endParaRPr lang="en-US"/>
          </a:p>
        </p:txBody>
      </p:sp>
      <p:sp>
        <p:nvSpPr>
          <p:cNvPr id="29717" name="Freeform 26"/>
          <p:cNvSpPr>
            <a:spLocks/>
          </p:cNvSpPr>
          <p:nvPr/>
        </p:nvSpPr>
        <p:spPr bwMode="auto">
          <a:xfrm>
            <a:off x="3252788" y="3522663"/>
            <a:ext cx="920750" cy="223837"/>
          </a:xfrm>
          <a:custGeom>
            <a:avLst/>
            <a:gdLst>
              <a:gd name="T0" fmla="*/ 0 w 871"/>
              <a:gd name="T1" fmla="*/ 2147483647 h 375"/>
              <a:gd name="T2" fmla="*/ 2147483647 w 871"/>
              <a:gd name="T3" fmla="*/ 2147483647 h 375"/>
              <a:gd name="T4" fmla="*/ 2147483647 w 871"/>
              <a:gd name="T5" fmla="*/ 0 h 375"/>
              <a:gd name="T6" fmla="*/ 2147483647 w 871"/>
              <a:gd name="T7" fmla="*/ 0 h 375"/>
              <a:gd name="T8" fmla="*/ 2147483647 w 871"/>
              <a:gd name="T9" fmla="*/ 2147483647 h 375"/>
              <a:gd name="T10" fmla="*/ 2147483647 w 871"/>
              <a:gd name="T11" fmla="*/ 2147483647 h 375"/>
              <a:gd name="T12" fmla="*/ 2147483647 w 871"/>
              <a:gd name="T13" fmla="*/ 2147483647 h 375"/>
              <a:gd name="T14" fmla="*/ 2147483647 w 871"/>
              <a:gd name="T15" fmla="*/ 2147483647 h 375"/>
              <a:gd name="T16" fmla="*/ 2147483647 w 871"/>
              <a:gd name="T17" fmla="*/ 2147483647 h 375"/>
              <a:gd name="T18" fmla="*/ 2147483647 w 871"/>
              <a:gd name="T19" fmla="*/ 2147483647 h 375"/>
              <a:gd name="T20" fmla="*/ 2147483647 w 871"/>
              <a:gd name="T21" fmla="*/ 2147483647 h 375"/>
              <a:gd name="T22" fmla="*/ 2147483647 w 871"/>
              <a:gd name="T23" fmla="*/ 2147483647 h 375"/>
              <a:gd name="T24" fmla="*/ 2147483647 w 871"/>
              <a:gd name="T25" fmla="*/ 2147483647 h 375"/>
              <a:gd name="T26" fmla="*/ 2147483647 w 871"/>
              <a:gd name="T27" fmla="*/ 2147483647 h 375"/>
              <a:gd name="T28" fmla="*/ 2147483647 w 871"/>
              <a:gd name="T29" fmla="*/ 2147483647 h 375"/>
              <a:gd name="T30" fmla="*/ 2147483647 w 871"/>
              <a:gd name="T31" fmla="*/ 2147483647 h 375"/>
              <a:gd name="T32" fmla="*/ 2147483647 w 871"/>
              <a:gd name="T33" fmla="*/ 2147483647 h 375"/>
              <a:gd name="T34" fmla="*/ 2147483647 w 871"/>
              <a:gd name="T35" fmla="*/ 2147483647 h 375"/>
              <a:gd name="T36" fmla="*/ 2147483647 w 871"/>
              <a:gd name="T37" fmla="*/ 2147483647 h 3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71"/>
              <a:gd name="T58" fmla="*/ 0 h 375"/>
              <a:gd name="T59" fmla="*/ 871 w 871"/>
              <a:gd name="T60" fmla="*/ 375 h 3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71" h="375">
                <a:moveTo>
                  <a:pt x="0" y="11"/>
                </a:moveTo>
                <a:lnTo>
                  <a:pt x="86" y="4"/>
                </a:lnTo>
                <a:lnTo>
                  <a:pt x="172" y="0"/>
                </a:lnTo>
                <a:lnTo>
                  <a:pt x="241" y="2"/>
                </a:lnTo>
                <a:lnTo>
                  <a:pt x="307" y="7"/>
                </a:lnTo>
                <a:lnTo>
                  <a:pt x="372" y="17"/>
                </a:lnTo>
                <a:lnTo>
                  <a:pt x="434" y="30"/>
                </a:lnTo>
                <a:lnTo>
                  <a:pt x="494" y="45"/>
                </a:lnTo>
                <a:lnTo>
                  <a:pt x="550" y="63"/>
                </a:lnTo>
                <a:lnTo>
                  <a:pt x="604" y="84"/>
                </a:lnTo>
                <a:lnTo>
                  <a:pt x="652" y="108"/>
                </a:lnTo>
                <a:lnTo>
                  <a:pt x="697" y="134"/>
                </a:lnTo>
                <a:lnTo>
                  <a:pt x="738" y="164"/>
                </a:lnTo>
                <a:lnTo>
                  <a:pt x="774" y="194"/>
                </a:lnTo>
                <a:lnTo>
                  <a:pt x="804" y="228"/>
                </a:lnTo>
                <a:lnTo>
                  <a:pt x="830" y="263"/>
                </a:lnTo>
                <a:lnTo>
                  <a:pt x="850" y="299"/>
                </a:lnTo>
                <a:lnTo>
                  <a:pt x="864" y="336"/>
                </a:lnTo>
                <a:lnTo>
                  <a:pt x="871" y="375"/>
                </a:lnTo>
              </a:path>
            </a:pathLst>
          </a:custGeom>
          <a:noFill/>
          <a:ln w="119063">
            <a:solidFill>
              <a:srgbClr val="919191"/>
            </a:solidFill>
            <a:round/>
            <a:headEnd/>
            <a:tailEnd/>
          </a:ln>
        </p:spPr>
        <p:txBody>
          <a:bodyPr/>
          <a:lstStyle/>
          <a:p>
            <a:pPr eaLnBrk="0" hangingPunct="0"/>
            <a:endParaRPr lang="en-US"/>
          </a:p>
        </p:txBody>
      </p:sp>
      <p:sp>
        <p:nvSpPr>
          <p:cNvPr id="29718" name="Freeform 27"/>
          <p:cNvSpPr>
            <a:spLocks/>
          </p:cNvSpPr>
          <p:nvPr/>
        </p:nvSpPr>
        <p:spPr bwMode="auto">
          <a:xfrm>
            <a:off x="3390900" y="3246438"/>
            <a:ext cx="809625" cy="223837"/>
          </a:xfrm>
          <a:custGeom>
            <a:avLst/>
            <a:gdLst>
              <a:gd name="T0" fmla="*/ 0 w 766"/>
              <a:gd name="T1" fmla="*/ 2147483647 h 375"/>
              <a:gd name="T2" fmla="*/ 2147483647 w 766"/>
              <a:gd name="T3" fmla="*/ 0 h 375"/>
              <a:gd name="T4" fmla="*/ 2147483647 w 766"/>
              <a:gd name="T5" fmla="*/ 0 h 375"/>
              <a:gd name="T6" fmla="*/ 2147483647 w 766"/>
              <a:gd name="T7" fmla="*/ 0 h 375"/>
              <a:gd name="T8" fmla="*/ 2147483647 w 766"/>
              <a:gd name="T9" fmla="*/ 2147483647 h 375"/>
              <a:gd name="T10" fmla="*/ 2147483647 w 766"/>
              <a:gd name="T11" fmla="*/ 2147483647 h 375"/>
              <a:gd name="T12" fmla="*/ 2147483647 w 766"/>
              <a:gd name="T13" fmla="*/ 2147483647 h 375"/>
              <a:gd name="T14" fmla="*/ 2147483647 w 766"/>
              <a:gd name="T15" fmla="*/ 2147483647 h 375"/>
              <a:gd name="T16" fmla="*/ 2147483647 w 766"/>
              <a:gd name="T17" fmla="*/ 2147483647 h 375"/>
              <a:gd name="T18" fmla="*/ 2147483647 w 766"/>
              <a:gd name="T19" fmla="*/ 2147483647 h 375"/>
              <a:gd name="T20" fmla="*/ 2147483647 w 766"/>
              <a:gd name="T21" fmla="*/ 2147483647 h 375"/>
              <a:gd name="T22" fmla="*/ 2147483647 w 766"/>
              <a:gd name="T23" fmla="*/ 2147483647 h 375"/>
              <a:gd name="T24" fmla="*/ 2147483647 w 766"/>
              <a:gd name="T25" fmla="*/ 2147483647 h 375"/>
              <a:gd name="T26" fmla="*/ 2147483647 w 766"/>
              <a:gd name="T27" fmla="*/ 2147483647 h 375"/>
              <a:gd name="T28" fmla="*/ 2147483647 w 766"/>
              <a:gd name="T29" fmla="*/ 2147483647 h 375"/>
              <a:gd name="T30" fmla="*/ 2147483647 w 766"/>
              <a:gd name="T31" fmla="*/ 2147483647 h 375"/>
              <a:gd name="T32" fmla="*/ 2147483647 w 766"/>
              <a:gd name="T33" fmla="*/ 2147483647 h 375"/>
              <a:gd name="T34" fmla="*/ 2147483647 w 766"/>
              <a:gd name="T35" fmla="*/ 2147483647 h 375"/>
              <a:gd name="T36" fmla="*/ 2147483647 w 766"/>
              <a:gd name="T37" fmla="*/ 2147483647 h 3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6"/>
              <a:gd name="T58" fmla="*/ 0 h 375"/>
              <a:gd name="T59" fmla="*/ 766 w 766"/>
              <a:gd name="T60" fmla="*/ 375 h 3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6" h="375">
                <a:moveTo>
                  <a:pt x="0" y="11"/>
                </a:moveTo>
                <a:lnTo>
                  <a:pt x="75" y="3"/>
                </a:lnTo>
                <a:lnTo>
                  <a:pt x="151" y="0"/>
                </a:lnTo>
                <a:lnTo>
                  <a:pt x="211" y="1"/>
                </a:lnTo>
                <a:lnTo>
                  <a:pt x="271" y="7"/>
                </a:lnTo>
                <a:lnTo>
                  <a:pt x="327" y="16"/>
                </a:lnTo>
                <a:lnTo>
                  <a:pt x="381" y="30"/>
                </a:lnTo>
                <a:lnTo>
                  <a:pt x="434" y="44"/>
                </a:lnTo>
                <a:lnTo>
                  <a:pt x="484" y="63"/>
                </a:lnTo>
                <a:lnTo>
                  <a:pt x="531" y="84"/>
                </a:lnTo>
                <a:lnTo>
                  <a:pt x="574" y="108"/>
                </a:lnTo>
                <a:lnTo>
                  <a:pt x="613" y="134"/>
                </a:lnTo>
                <a:lnTo>
                  <a:pt x="648" y="164"/>
                </a:lnTo>
                <a:lnTo>
                  <a:pt x="680" y="194"/>
                </a:lnTo>
                <a:lnTo>
                  <a:pt x="706" y="227"/>
                </a:lnTo>
                <a:lnTo>
                  <a:pt x="729" y="263"/>
                </a:lnTo>
                <a:lnTo>
                  <a:pt x="747" y="298"/>
                </a:lnTo>
                <a:lnTo>
                  <a:pt x="759" y="336"/>
                </a:lnTo>
                <a:lnTo>
                  <a:pt x="766" y="375"/>
                </a:lnTo>
              </a:path>
            </a:pathLst>
          </a:custGeom>
          <a:noFill/>
          <a:ln w="119063">
            <a:solidFill>
              <a:srgbClr val="919191"/>
            </a:solidFill>
            <a:round/>
            <a:headEnd/>
            <a:tailEnd/>
          </a:ln>
        </p:spPr>
        <p:txBody>
          <a:bodyPr/>
          <a:lstStyle/>
          <a:p>
            <a:pPr eaLnBrk="0" hangingPunct="0"/>
            <a:endParaRPr lang="en-US"/>
          </a:p>
        </p:txBody>
      </p:sp>
      <p:sp>
        <p:nvSpPr>
          <p:cNvPr id="29719" name="Freeform 28"/>
          <p:cNvSpPr>
            <a:spLocks/>
          </p:cNvSpPr>
          <p:nvPr/>
        </p:nvSpPr>
        <p:spPr bwMode="auto">
          <a:xfrm>
            <a:off x="3201988" y="4132263"/>
            <a:ext cx="1016000" cy="223837"/>
          </a:xfrm>
          <a:custGeom>
            <a:avLst/>
            <a:gdLst>
              <a:gd name="T0" fmla="*/ 0 w 961"/>
              <a:gd name="T1" fmla="*/ 2147483647 h 376"/>
              <a:gd name="T2" fmla="*/ 2147483647 w 961"/>
              <a:gd name="T3" fmla="*/ 0 h 376"/>
              <a:gd name="T4" fmla="*/ 2147483647 w 961"/>
              <a:gd name="T5" fmla="*/ 0 h 376"/>
              <a:gd name="T6" fmla="*/ 2147483647 w 961"/>
              <a:gd name="T7" fmla="*/ 0 h 376"/>
              <a:gd name="T8" fmla="*/ 2147483647 w 961"/>
              <a:gd name="T9" fmla="*/ 2147483647 h 376"/>
              <a:gd name="T10" fmla="*/ 2147483647 w 961"/>
              <a:gd name="T11" fmla="*/ 2147483647 h 376"/>
              <a:gd name="T12" fmla="*/ 2147483647 w 961"/>
              <a:gd name="T13" fmla="*/ 2147483647 h 376"/>
              <a:gd name="T14" fmla="*/ 2147483647 w 961"/>
              <a:gd name="T15" fmla="*/ 2147483647 h 376"/>
              <a:gd name="T16" fmla="*/ 2147483647 w 961"/>
              <a:gd name="T17" fmla="*/ 2147483647 h 376"/>
              <a:gd name="T18" fmla="*/ 2147483647 w 961"/>
              <a:gd name="T19" fmla="*/ 2147483647 h 376"/>
              <a:gd name="T20" fmla="*/ 2147483647 w 961"/>
              <a:gd name="T21" fmla="*/ 2147483647 h 376"/>
              <a:gd name="T22" fmla="*/ 2147483647 w 961"/>
              <a:gd name="T23" fmla="*/ 2147483647 h 376"/>
              <a:gd name="T24" fmla="*/ 2147483647 w 961"/>
              <a:gd name="T25" fmla="*/ 2147483647 h 376"/>
              <a:gd name="T26" fmla="*/ 2147483647 w 961"/>
              <a:gd name="T27" fmla="*/ 2147483647 h 376"/>
              <a:gd name="T28" fmla="*/ 2147483647 w 961"/>
              <a:gd name="T29" fmla="*/ 2147483647 h 376"/>
              <a:gd name="T30" fmla="*/ 2147483647 w 961"/>
              <a:gd name="T31" fmla="*/ 2147483647 h 376"/>
              <a:gd name="T32" fmla="*/ 2147483647 w 961"/>
              <a:gd name="T33" fmla="*/ 2147483647 h 376"/>
              <a:gd name="T34" fmla="*/ 2147483647 w 961"/>
              <a:gd name="T35" fmla="*/ 2147483647 h 376"/>
              <a:gd name="T36" fmla="*/ 2147483647 w 961"/>
              <a:gd name="T37" fmla="*/ 2147483647 h 3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61"/>
              <a:gd name="T58" fmla="*/ 0 h 376"/>
              <a:gd name="T59" fmla="*/ 961 w 961"/>
              <a:gd name="T60" fmla="*/ 376 h 3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61" h="376">
                <a:moveTo>
                  <a:pt x="0" y="10"/>
                </a:moveTo>
                <a:lnTo>
                  <a:pt x="88" y="2"/>
                </a:lnTo>
                <a:lnTo>
                  <a:pt x="178" y="0"/>
                </a:lnTo>
                <a:lnTo>
                  <a:pt x="255" y="2"/>
                </a:lnTo>
                <a:lnTo>
                  <a:pt x="329" y="8"/>
                </a:lnTo>
                <a:lnTo>
                  <a:pt x="402" y="17"/>
                </a:lnTo>
                <a:lnTo>
                  <a:pt x="471" y="30"/>
                </a:lnTo>
                <a:lnTo>
                  <a:pt x="539" y="45"/>
                </a:lnTo>
                <a:lnTo>
                  <a:pt x="600" y="64"/>
                </a:lnTo>
                <a:lnTo>
                  <a:pt x="660" y="84"/>
                </a:lnTo>
                <a:lnTo>
                  <a:pt x="716" y="109"/>
                </a:lnTo>
                <a:lnTo>
                  <a:pt x="765" y="135"/>
                </a:lnTo>
                <a:lnTo>
                  <a:pt x="811" y="165"/>
                </a:lnTo>
                <a:lnTo>
                  <a:pt x="851" y="194"/>
                </a:lnTo>
                <a:lnTo>
                  <a:pt x="886" y="228"/>
                </a:lnTo>
                <a:lnTo>
                  <a:pt x="914" y="264"/>
                </a:lnTo>
                <a:lnTo>
                  <a:pt x="937" y="299"/>
                </a:lnTo>
                <a:lnTo>
                  <a:pt x="952" y="336"/>
                </a:lnTo>
                <a:lnTo>
                  <a:pt x="961" y="376"/>
                </a:lnTo>
              </a:path>
            </a:pathLst>
          </a:custGeom>
          <a:noFill/>
          <a:ln w="119063">
            <a:solidFill>
              <a:srgbClr val="919191"/>
            </a:solidFill>
            <a:round/>
            <a:headEnd/>
            <a:tailEnd/>
          </a:ln>
        </p:spPr>
        <p:txBody>
          <a:bodyPr/>
          <a:lstStyle/>
          <a:p>
            <a:pPr eaLnBrk="0" hangingPunct="0"/>
            <a:endParaRPr lang="en-US"/>
          </a:p>
        </p:txBody>
      </p:sp>
      <p:sp>
        <p:nvSpPr>
          <p:cNvPr id="29720" name="Freeform 29"/>
          <p:cNvSpPr>
            <a:spLocks/>
          </p:cNvSpPr>
          <p:nvPr/>
        </p:nvSpPr>
        <p:spPr bwMode="auto">
          <a:xfrm>
            <a:off x="854075" y="5294313"/>
            <a:ext cx="3370263" cy="328612"/>
          </a:xfrm>
          <a:custGeom>
            <a:avLst/>
            <a:gdLst>
              <a:gd name="T0" fmla="*/ 2147483647 w 2830"/>
              <a:gd name="T1" fmla="*/ 2147483647 h 552"/>
              <a:gd name="T2" fmla="*/ 2147483647 w 2830"/>
              <a:gd name="T3" fmla="*/ 2147483647 h 552"/>
              <a:gd name="T4" fmla="*/ 2147483647 w 2830"/>
              <a:gd name="T5" fmla="*/ 2147483647 h 552"/>
              <a:gd name="T6" fmla="*/ 2147483647 w 2830"/>
              <a:gd name="T7" fmla="*/ 2147483647 h 552"/>
              <a:gd name="T8" fmla="*/ 2147483647 w 2830"/>
              <a:gd name="T9" fmla="*/ 2147483647 h 552"/>
              <a:gd name="T10" fmla="*/ 2147483647 w 2830"/>
              <a:gd name="T11" fmla="*/ 2147483647 h 552"/>
              <a:gd name="T12" fmla="*/ 2147483647 w 2830"/>
              <a:gd name="T13" fmla="*/ 2147483647 h 552"/>
              <a:gd name="T14" fmla="*/ 2147483647 w 2830"/>
              <a:gd name="T15" fmla="*/ 2147483647 h 552"/>
              <a:gd name="T16" fmla="*/ 2147483647 w 2830"/>
              <a:gd name="T17" fmla="*/ 2147483647 h 552"/>
              <a:gd name="T18" fmla="*/ 2147483647 w 2830"/>
              <a:gd name="T19" fmla="*/ 2147483647 h 552"/>
              <a:gd name="T20" fmla="*/ 2147483647 w 2830"/>
              <a:gd name="T21" fmla="*/ 2147483647 h 552"/>
              <a:gd name="T22" fmla="*/ 2147483647 w 2830"/>
              <a:gd name="T23" fmla="*/ 2147483647 h 552"/>
              <a:gd name="T24" fmla="*/ 2147483647 w 2830"/>
              <a:gd name="T25" fmla="*/ 2147483647 h 552"/>
              <a:gd name="T26" fmla="*/ 2147483647 w 2830"/>
              <a:gd name="T27" fmla="*/ 2147483647 h 552"/>
              <a:gd name="T28" fmla="*/ 2147483647 w 2830"/>
              <a:gd name="T29" fmla="*/ 2147483647 h 552"/>
              <a:gd name="T30" fmla="*/ 2147483647 w 2830"/>
              <a:gd name="T31" fmla="*/ 2147483647 h 552"/>
              <a:gd name="T32" fmla="*/ 2147483647 w 2830"/>
              <a:gd name="T33" fmla="*/ 2147483647 h 552"/>
              <a:gd name="T34" fmla="*/ 2147483647 w 2830"/>
              <a:gd name="T35" fmla="*/ 2147483647 h 552"/>
              <a:gd name="T36" fmla="*/ 2147483647 w 2830"/>
              <a:gd name="T37" fmla="*/ 2147483647 h 552"/>
              <a:gd name="T38" fmla="*/ 2147483647 w 2830"/>
              <a:gd name="T39" fmla="*/ 2147483647 h 552"/>
              <a:gd name="T40" fmla="*/ 2147483647 w 2830"/>
              <a:gd name="T41" fmla="*/ 2147483647 h 552"/>
              <a:gd name="T42" fmla="*/ 2147483647 w 2830"/>
              <a:gd name="T43" fmla="*/ 2147483647 h 552"/>
              <a:gd name="T44" fmla="*/ 2147483647 w 2830"/>
              <a:gd name="T45" fmla="*/ 2147483647 h 552"/>
              <a:gd name="T46" fmla="*/ 2147483647 w 2830"/>
              <a:gd name="T47" fmla="*/ 2147483647 h 552"/>
              <a:gd name="T48" fmla="*/ 2147483647 w 2830"/>
              <a:gd name="T49" fmla="*/ 2147483647 h 552"/>
              <a:gd name="T50" fmla="*/ 2147483647 w 2830"/>
              <a:gd name="T51" fmla="*/ 2147483647 h 552"/>
              <a:gd name="T52" fmla="*/ 2147483647 w 2830"/>
              <a:gd name="T53" fmla="*/ 2147483647 h 552"/>
              <a:gd name="T54" fmla="*/ 2147483647 w 2830"/>
              <a:gd name="T55" fmla="*/ 2147483647 h 552"/>
              <a:gd name="T56" fmla="*/ 2147483647 w 2830"/>
              <a:gd name="T57" fmla="*/ 2147483647 h 552"/>
              <a:gd name="T58" fmla="*/ 2147483647 w 2830"/>
              <a:gd name="T59" fmla="*/ 2147483647 h 552"/>
              <a:gd name="T60" fmla="*/ 2147483647 w 2830"/>
              <a:gd name="T61" fmla="*/ 2147483647 h 552"/>
              <a:gd name="T62" fmla="*/ 2147483647 w 2830"/>
              <a:gd name="T63" fmla="*/ 2147483647 h 552"/>
              <a:gd name="T64" fmla="*/ 2147483647 w 2830"/>
              <a:gd name="T65" fmla="*/ 2147483647 h 552"/>
              <a:gd name="T66" fmla="*/ 2147483647 w 2830"/>
              <a:gd name="T67" fmla="*/ 2147483647 h 552"/>
              <a:gd name="T68" fmla="*/ 2147483647 w 2830"/>
              <a:gd name="T69" fmla="*/ 2147483647 h 552"/>
              <a:gd name="T70" fmla="*/ 2147483647 w 2830"/>
              <a:gd name="T71" fmla="*/ 2147483647 h 552"/>
              <a:gd name="T72" fmla="*/ 2147483647 w 2830"/>
              <a:gd name="T73" fmla="*/ 2147483647 h 552"/>
              <a:gd name="T74" fmla="*/ 2147483647 w 2830"/>
              <a:gd name="T75" fmla="*/ 2147483647 h 552"/>
              <a:gd name="T76" fmla="*/ 2147483647 w 2830"/>
              <a:gd name="T77" fmla="*/ 2147483647 h 552"/>
              <a:gd name="T78" fmla="*/ 2147483647 w 2830"/>
              <a:gd name="T79" fmla="*/ 2147483647 h 552"/>
              <a:gd name="T80" fmla="*/ 2147483647 w 2830"/>
              <a:gd name="T81" fmla="*/ 2147483647 h 552"/>
              <a:gd name="T82" fmla="*/ 2147483647 w 2830"/>
              <a:gd name="T83" fmla="*/ 2147483647 h 552"/>
              <a:gd name="T84" fmla="*/ 2147483647 w 2830"/>
              <a:gd name="T85" fmla="*/ 2147483647 h 552"/>
              <a:gd name="T86" fmla="*/ 2147483647 w 2830"/>
              <a:gd name="T87" fmla="*/ 2147483647 h 552"/>
              <a:gd name="T88" fmla="*/ 2147483647 w 2830"/>
              <a:gd name="T89" fmla="*/ 2147483647 h 55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830"/>
              <a:gd name="T136" fmla="*/ 0 h 552"/>
              <a:gd name="T137" fmla="*/ 2830 w 2830"/>
              <a:gd name="T138" fmla="*/ 552 h 55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830" h="552">
                <a:moveTo>
                  <a:pt x="2830" y="0"/>
                </a:moveTo>
                <a:lnTo>
                  <a:pt x="2775" y="46"/>
                </a:lnTo>
                <a:lnTo>
                  <a:pt x="2717" y="69"/>
                </a:lnTo>
                <a:lnTo>
                  <a:pt x="2663" y="91"/>
                </a:lnTo>
                <a:lnTo>
                  <a:pt x="2607" y="115"/>
                </a:lnTo>
                <a:lnTo>
                  <a:pt x="2553" y="138"/>
                </a:lnTo>
                <a:lnTo>
                  <a:pt x="2499" y="162"/>
                </a:lnTo>
                <a:lnTo>
                  <a:pt x="2445" y="185"/>
                </a:lnTo>
                <a:lnTo>
                  <a:pt x="2389" y="185"/>
                </a:lnTo>
                <a:lnTo>
                  <a:pt x="2334" y="207"/>
                </a:lnTo>
                <a:lnTo>
                  <a:pt x="2278" y="231"/>
                </a:lnTo>
                <a:lnTo>
                  <a:pt x="2205" y="231"/>
                </a:lnTo>
                <a:lnTo>
                  <a:pt x="2151" y="254"/>
                </a:lnTo>
                <a:lnTo>
                  <a:pt x="2095" y="254"/>
                </a:lnTo>
                <a:lnTo>
                  <a:pt x="2035" y="282"/>
                </a:lnTo>
                <a:lnTo>
                  <a:pt x="1976" y="300"/>
                </a:lnTo>
                <a:lnTo>
                  <a:pt x="1890" y="289"/>
                </a:lnTo>
                <a:lnTo>
                  <a:pt x="1792" y="289"/>
                </a:lnTo>
                <a:lnTo>
                  <a:pt x="1744" y="282"/>
                </a:lnTo>
                <a:lnTo>
                  <a:pt x="1675" y="289"/>
                </a:lnTo>
                <a:lnTo>
                  <a:pt x="1622" y="289"/>
                </a:lnTo>
                <a:lnTo>
                  <a:pt x="1565" y="289"/>
                </a:lnTo>
                <a:lnTo>
                  <a:pt x="1514" y="295"/>
                </a:lnTo>
                <a:lnTo>
                  <a:pt x="1424" y="295"/>
                </a:lnTo>
                <a:lnTo>
                  <a:pt x="1325" y="295"/>
                </a:lnTo>
                <a:lnTo>
                  <a:pt x="1258" y="304"/>
                </a:lnTo>
                <a:lnTo>
                  <a:pt x="1198" y="300"/>
                </a:lnTo>
                <a:lnTo>
                  <a:pt x="1142" y="304"/>
                </a:lnTo>
                <a:lnTo>
                  <a:pt x="1088" y="300"/>
                </a:lnTo>
                <a:lnTo>
                  <a:pt x="1002" y="313"/>
                </a:lnTo>
                <a:lnTo>
                  <a:pt x="967" y="317"/>
                </a:lnTo>
                <a:lnTo>
                  <a:pt x="897" y="313"/>
                </a:lnTo>
                <a:lnTo>
                  <a:pt x="828" y="312"/>
                </a:lnTo>
                <a:lnTo>
                  <a:pt x="763" y="312"/>
                </a:lnTo>
                <a:lnTo>
                  <a:pt x="690" y="300"/>
                </a:lnTo>
                <a:lnTo>
                  <a:pt x="610" y="280"/>
                </a:lnTo>
                <a:lnTo>
                  <a:pt x="576" y="287"/>
                </a:lnTo>
                <a:lnTo>
                  <a:pt x="512" y="313"/>
                </a:lnTo>
                <a:lnTo>
                  <a:pt x="400" y="325"/>
                </a:lnTo>
                <a:lnTo>
                  <a:pt x="385" y="332"/>
                </a:lnTo>
                <a:lnTo>
                  <a:pt x="363" y="347"/>
                </a:lnTo>
                <a:lnTo>
                  <a:pt x="314" y="355"/>
                </a:lnTo>
                <a:lnTo>
                  <a:pt x="264" y="368"/>
                </a:lnTo>
                <a:lnTo>
                  <a:pt x="189" y="368"/>
                </a:lnTo>
                <a:lnTo>
                  <a:pt x="0" y="418"/>
                </a:lnTo>
                <a:lnTo>
                  <a:pt x="189" y="459"/>
                </a:lnTo>
                <a:lnTo>
                  <a:pt x="264" y="459"/>
                </a:lnTo>
                <a:lnTo>
                  <a:pt x="374" y="478"/>
                </a:lnTo>
                <a:lnTo>
                  <a:pt x="426" y="472"/>
                </a:lnTo>
                <a:lnTo>
                  <a:pt x="484" y="483"/>
                </a:lnTo>
                <a:lnTo>
                  <a:pt x="542" y="504"/>
                </a:lnTo>
                <a:lnTo>
                  <a:pt x="595" y="496"/>
                </a:lnTo>
                <a:lnTo>
                  <a:pt x="656" y="496"/>
                </a:lnTo>
                <a:lnTo>
                  <a:pt x="675" y="495"/>
                </a:lnTo>
                <a:lnTo>
                  <a:pt x="767" y="500"/>
                </a:lnTo>
                <a:lnTo>
                  <a:pt x="828" y="506"/>
                </a:lnTo>
                <a:lnTo>
                  <a:pt x="881" y="530"/>
                </a:lnTo>
                <a:lnTo>
                  <a:pt x="950" y="536"/>
                </a:lnTo>
                <a:lnTo>
                  <a:pt x="1006" y="536"/>
                </a:lnTo>
                <a:lnTo>
                  <a:pt x="1069" y="552"/>
                </a:lnTo>
                <a:lnTo>
                  <a:pt x="1125" y="552"/>
                </a:lnTo>
                <a:lnTo>
                  <a:pt x="1198" y="552"/>
                </a:lnTo>
                <a:lnTo>
                  <a:pt x="1271" y="552"/>
                </a:lnTo>
                <a:lnTo>
                  <a:pt x="1344" y="552"/>
                </a:lnTo>
                <a:lnTo>
                  <a:pt x="1400" y="552"/>
                </a:lnTo>
                <a:lnTo>
                  <a:pt x="1473" y="552"/>
                </a:lnTo>
                <a:lnTo>
                  <a:pt x="1621" y="552"/>
                </a:lnTo>
                <a:lnTo>
                  <a:pt x="1652" y="547"/>
                </a:lnTo>
                <a:lnTo>
                  <a:pt x="1701" y="547"/>
                </a:lnTo>
                <a:lnTo>
                  <a:pt x="1729" y="547"/>
                </a:lnTo>
                <a:lnTo>
                  <a:pt x="1781" y="547"/>
                </a:lnTo>
                <a:lnTo>
                  <a:pt x="1849" y="552"/>
                </a:lnTo>
                <a:lnTo>
                  <a:pt x="1882" y="539"/>
                </a:lnTo>
                <a:lnTo>
                  <a:pt x="1994" y="530"/>
                </a:lnTo>
                <a:lnTo>
                  <a:pt x="2045" y="536"/>
                </a:lnTo>
                <a:lnTo>
                  <a:pt x="2082" y="524"/>
                </a:lnTo>
                <a:lnTo>
                  <a:pt x="2196" y="513"/>
                </a:lnTo>
                <a:lnTo>
                  <a:pt x="2269" y="506"/>
                </a:lnTo>
                <a:lnTo>
                  <a:pt x="2370" y="483"/>
                </a:lnTo>
                <a:lnTo>
                  <a:pt x="2424" y="483"/>
                </a:lnTo>
                <a:lnTo>
                  <a:pt x="2480" y="459"/>
                </a:lnTo>
                <a:lnTo>
                  <a:pt x="2536" y="414"/>
                </a:lnTo>
                <a:lnTo>
                  <a:pt x="2590" y="392"/>
                </a:lnTo>
                <a:lnTo>
                  <a:pt x="2645" y="345"/>
                </a:lnTo>
                <a:lnTo>
                  <a:pt x="2699" y="345"/>
                </a:lnTo>
                <a:lnTo>
                  <a:pt x="2755" y="323"/>
                </a:lnTo>
                <a:lnTo>
                  <a:pt x="2809" y="300"/>
                </a:lnTo>
                <a:lnTo>
                  <a:pt x="2830" y="231"/>
                </a:lnTo>
                <a:lnTo>
                  <a:pt x="2830" y="162"/>
                </a:lnTo>
                <a:lnTo>
                  <a:pt x="2830" y="91"/>
                </a:lnTo>
                <a:lnTo>
                  <a:pt x="2830" y="0"/>
                </a:lnTo>
                <a:close/>
              </a:path>
            </a:pathLst>
          </a:custGeom>
          <a:solidFill>
            <a:srgbClr val="676767"/>
          </a:solidFill>
          <a:ln w="9525">
            <a:noFill/>
            <a:round/>
            <a:headEnd/>
            <a:tailEnd/>
          </a:ln>
        </p:spPr>
        <p:txBody>
          <a:bodyPr/>
          <a:lstStyle/>
          <a:p>
            <a:pPr eaLnBrk="0" hangingPunct="0"/>
            <a:endParaRPr lang="en-US"/>
          </a:p>
        </p:txBody>
      </p:sp>
      <p:sp>
        <p:nvSpPr>
          <p:cNvPr id="29721" name="Freeform 30"/>
          <p:cNvSpPr>
            <a:spLocks/>
          </p:cNvSpPr>
          <p:nvPr/>
        </p:nvSpPr>
        <p:spPr bwMode="auto">
          <a:xfrm>
            <a:off x="1417638" y="4387850"/>
            <a:ext cx="2779712" cy="328613"/>
          </a:xfrm>
          <a:custGeom>
            <a:avLst/>
            <a:gdLst>
              <a:gd name="T0" fmla="*/ 2147483647 w 2625"/>
              <a:gd name="T1" fmla="*/ 2147483647 h 553"/>
              <a:gd name="T2" fmla="*/ 2147483647 w 2625"/>
              <a:gd name="T3" fmla="*/ 2147483647 h 553"/>
              <a:gd name="T4" fmla="*/ 2147483647 w 2625"/>
              <a:gd name="T5" fmla="*/ 2147483647 h 553"/>
              <a:gd name="T6" fmla="*/ 2147483647 w 2625"/>
              <a:gd name="T7" fmla="*/ 2147483647 h 553"/>
              <a:gd name="T8" fmla="*/ 2147483647 w 2625"/>
              <a:gd name="T9" fmla="*/ 2147483647 h 553"/>
              <a:gd name="T10" fmla="*/ 2147483647 w 2625"/>
              <a:gd name="T11" fmla="*/ 2147483647 h 553"/>
              <a:gd name="T12" fmla="*/ 2147483647 w 2625"/>
              <a:gd name="T13" fmla="*/ 2147483647 h 553"/>
              <a:gd name="T14" fmla="*/ 2147483647 w 2625"/>
              <a:gd name="T15" fmla="*/ 2147483647 h 553"/>
              <a:gd name="T16" fmla="*/ 2147483647 w 2625"/>
              <a:gd name="T17" fmla="*/ 2147483647 h 553"/>
              <a:gd name="T18" fmla="*/ 2147483647 w 2625"/>
              <a:gd name="T19" fmla="*/ 2147483647 h 553"/>
              <a:gd name="T20" fmla="*/ 2147483647 w 2625"/>
              <a:gd name="T21" fmla="*/ 2147483647 h 553"/>
              <a:gd name="T22" fmla="*/ 2147483647 w 2625"/>
              <a:gd name="T23" fmla="*/ 2147483647 h 553"/>
              <a:gd name="T24" fmla="*/ 2147483647 w 2625"/>
              <a:gd name="T25" fmla="*/ 2147483647 h 553"/>
              <a:gd name="T26" fmla="*/ 2147483647 w 2625"/>
              <a:gd name="T27" fmla="*/ 2147483647 h 553"/>
              <a:gd name="T28" fmla="*/ 2147483647 w 2625"/>
              <a:gd name="T29" fmla="*/ 2147483647 h 553"/>
              <a:gd name="T30" fmla="*/ 2147483647 w 2625"/>
              <a:gd name="T31" fmla="*/ 2147483647 h 553"/>
              <a:gd name="T32" fmla="*/ 2147483647 w 2625"/>
              <a:gd name="T33" fmla="*/ 2147483647 h 553"/>
              <a:gd name="T34" fmla="*/ 2147483647 w 2625"/>
              <a:gd name="T35" fmla="*/ 2147483647 h 553"/>
              <a:gd name="T36" fmla="*/ 2147483647 w 2625"/>
              <a:gd name="T37" fmla="*/ 2147483647 h 553"/>
              <a:gd name="T38" fmla="*/ 2147483647 w 2625"/>
              <a:gd name="T39" fmla="*/ 2147483647 h 553"/>
              <a:gd name="T40" fmla="*/ 2147483647 w 2625"/>
              <a:gd name="T41" fmla="*/ 2147483647 h 553"/>
              <a:gd name="T42" fmla="*/ 2147483647 w 2625"/>
              <a:gd name="T43" fmla="*/ 2147483647 h 553"/>
              <a:gd name="T44" fmla="*/ 2147483647 w 2625"/>
              <a:gd name="T45" fmla="*/ 2147483647 h 553"/>
              <a:gd name="T46" fmla="*/ 2147483647 w 2625"/>
              <a:gd name="T47" fmla="*/ 2147483647 h 553"/>
              <a:gd name="T48" fmla="*/ 2147483647 w 2625"/>
              <a:gd name="T49" fmla="*/ 2147483647 h 553"/>
              <a:gd name="T50" fmla="*/ 2147483647 w 2625"/>
              <a:gd name="T51" fmla="*/ 2147483647 h 553"/>
              <a:gd name="T52" fmla="*/ 2147483647 w 2625"/>
              <a:gd name="T53" fmla="*/ 2147483647 h 553"/>
              <a:gd name="T54" fmla="*/ 2147483647 w 2625"/>
              <a:gd name="T55" fmla="*/ 2147483647 h 553"/>
              <a:gd name="T56" fmla="*/ 2147483647 w 2625"/>
              <a:gd name="T57" fmla="*/ 2147483647 h 553"/>
              <a:gd name="T58" fmla="*/ 2147483647 w 2625"/>
              <a:gd name="T59" fmla="*/ 2147483647 h 553"/>
              <a:gd name="T60" fmla="*/ 2147483647 w 2625"/>
              <a:gd name="T61" fmla="*/ 2147483647 h 553"/>
              <a:gd name="T62" fmla="*/ 2147483647 w 2625"/>
              <a:gd name="T63" fmla="*/ 2147483647 h 553"/>
              <a:gd name="T64" fmla="*/ 2147483647 w 2625"/>
              <a:gd name="T65" fmla="*/ 2147483647 h 553"/>
              <a:gd name="T66" fmla="*/ 2147483647 w 2625"/>
              <a:gd name="T67" fmla="*/ 2147483647 h 553"/>
              <a:gd name="T68" fmla="*/ 2147483647 w 2625"/>
              <a:gd name="T69" fmla="*/ 2147483647 h 553"/>
              <a:gd name="T70" fmla="*/ 2147483647 w 2625"/>
              <a:gd name="T71" fmla="*/ 2147483647 h 553"/>
              <a:gd name="T72" fmla="*/ 2147483647 w 2625"/>
              <a:gd name="T73" fmla="*/ 2147483647 h 553"/>
              <a:gd name="T74" fmla="*/ 2147483647 w 2625"/>
              <a:gd name="T75" fmla="*/ 2147483647 h 553"/>
              <a:gd name="T76" fmla="*/ 2147483647 w 2625"/>
              <a:gd name="T77" fmla="*/ 2147483647 h 553"/>
              <a:gd name="T78" fmla="*/ 2147483647 w 2625"/>
              <a:gd name="T79" fmla="*/ 2147483647 h 553"/>
              <a:gd name="T80" fmla="*/ 2147483647 w 2625"/>
              <a:gd name="T81" fmla="*/ 2147483647 h 553"/>
              <a:gd name="T82" fmla="*/ 2147483647 w 2625"/>
              <a:gd name="T83" fmla="*/ 2147483647 h 553"/>
              <a:gd name="T84" fmla="*/ 2147483647 w 2625"/>
              <a:gd name="T85" fmla="*/ 2147483647 h 553"/>
              <a:gd name="T86" fmla="*/ 2147483647 w 2625"/>
              <a:gd name="T87" fmla="*/ 2147483647 h 553"/>
              <a:gd name="T88" fmla="*/ 2147483647 w 2625"/>
              <a:gd name="T89" fmla="*/ 2147483647 h 55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25"/>
              <a:gd name="T136" fmla="*/ 0 h 553"/>
              <a:gd name="T137" fmla="*/ 2625 w 2625"/>
              <a:gd name="T138" fmla="*/ 553 h 55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25" h="553">
                <a:moveTo>
                  <a:pt x="2625" y="0"/>
                </a:moveTo>
                <a:lnTo>
                  <a:pt x="2575" y="46"/>
                </a:lnTo>
                <a:lnTo>
                  <a:pt x="2523" y="69"/>
                </a:lnTo>
                <a:lnTo>
                  <a:pt x="2470" y="91"/>
                </a:lnTo>
                <a:lnTo>
                  <a:pt x="2420" y="116"/>
                </a:lnTo>
                <a:lnTo>
                  <a:pt x="2369" y="138"/>
                </a:lnTo>
                <a:lnTo>
                  <a:pt x="2319" y="162"/>
                </a:lnTo>
                <a:lnTo>
                  <a:pt x="2269" y="185"/>
                </a:lnTo>
                <a:lnTo>
                  <a:pt x="2216" y="185"/>
                </a:lnTo>
                <a:lnTo>
                  <a:pt x="2166" y="207"/>
                </a:lnTo>
                <a:lnTo>
                  <a:pt x="2113" y="231"/>
                </a:lnTo>
                <a:lnTo>
                  <a:pt x="2046" y="231"/>
                </a:lnTo>
                <a:lnTo>
                  <a:pt x="1996" y="254"/>
                </a:lnTo>
                <a:lnTo>
                  <a:pt x="1943" y="254"/>
                </a:lnTo>
                <a:lnTo>
                  <a:pt x="1889" y="282"/>
                </a:lnTo>
                <a:lnTo>
                  <a:pt x="1833" y="300"/>
                </a:lnTo>
                <a:lnTo>
                  <a:pt x="1753" y="289"/>
                </a:lnTo>
                <a:lnTo>
                  <a:pt x="1663" y="289"/>
                </a:lnTo>
                <a:lnTo>
                  <a:pt x="1618" y="282"/>
                </a:lnTo>
                <a:lnTo>
                  <a:pt x="1555" y="289"/>
                </a:lnTo>
                <a:lnTo>
                  <a:pt x="1506" y="289"/>
                </a:lnTo>
                <a:lnTo>
                  <a:pt x="1452" y="289"/>
                </a:lnTo>
                <a:lnTo>
                  <a:pt x="1405" y="295"/>
                </a:lnTo>
                <a:lnTo>
                  <a:pt x="1321" y="295"/>
                </a:lnTo>
                <a:lnTo>
                  <a:pt x="1230" y="295"/>
                </a:lnTo>
                <a:lnTo>
                  <a:pt x="1166" y="304"/>
                </a:lnTo>
                <a:lnTo>
                  <a:pt x="1112" y="300"/>
                </a:lnTo>
                <a:lnTo>
                  <a:pt x="1059" y="304"/>
                </a:lnTo>
                <a:lnTo>
                  <a:pt x="1009" y="300"/>
                </a:lnTo>
                <a:lnTo>
                  <a:pt x="929" y="313"/>
                </a:lnTo>
                <a:lnTo>
                  <a:pt x="897" y="317"/>
                </a:lnTo>
                <a:lnTo>
                  <a:pt x="833" y="313"/>
                </a:lnTo>
                <a:lnTo>
                  <a:pt x="768" y="312"/>
                </a:lnTo>
                <a:lnTo>
                  <a:pt x="708" y="312"/>
                </a:lnTo>
                <a:lnTo>
                  <a:pt x="639" y="300"/>
                </a:lnTo>
                <a:lnTo>
                  <a:pt x="589" y="323"/>
                </a:lnTo>
                <a:lnTo>
                  <a:pt x="538" y="323"/>
                </a:lnTo>
                <a:lnTo>
                  <a:pt x="495" y="340"/>
                </a:lnTo>
                <a:lnTo>
                  <a:pt x="465" y="362"/>
                </a:lnTo>
                <a:lnTo>
                  <a:pt x="432" y="368"/>
                </a:lnTo>
                <a:lnTo>
                  <a:pt x="379" y="368"/>
                </a:lnTo>
                <a:lnTo>
                  <a:pt x="329" y="368"/>
                </a:lnTo>
                <a:lnTo>
                  <a:pt x="243" y="368"/>
                </a:lnTo>
                <a:lnTo>
                  <a:pt x="176" y="368"/>
                </a:lnTo>
                <a:lnTo>
                  <a:pt x="0" y="418"/>
                </a:lnTo>
                <a:lnTo>
                  <a:pt x="176" y="459"/>
                </a:lnTo>
                <a:lnTo>
                  <a:pt x="243" y="459"/>
                </a:lnTo>
                <a:lnTo>
                  <a:pt x="348" y="478"/>
                </a:lnTo>
                <a:lnTo>
                  <a:pt x="396" y="472"/>
                </a:lnTo>
                <a:lnTo>
                  <a:pt x="450" y="483"/>
                </a:lnTo>
                <a:lnTo>
                  <a:pt x="503" y="504"/>
                </a:lnTo>
                <a:lnTo>
                  <a:pt x="551" y="497"/>
                </a:lnTo>
                <a:lnTo>
                  <a:pt x="609" y="497"/>
                </a:lnTo>
                <a:lnTo>
                  <a:pt x="626" y="495"/>
                </a:lnTo>
                <a:lnTo>
                  <a:pt x="710" y="500"/>
                </a:lnTo>
                <a:lnTo>
                  <a:pt x="768" y="506"/>
                </a:lnTo>
                <a:lnTo>
                  <a:pt x="817" y="530"/>
                </a:lnTo>
                <a:lnTo>
                  <a:pt x="880" y="536"/>
                </a:lnTo>
                <a:lnTo>
                  <a:pt x="932" y="536"/>
                </a:lnTo>
                <a:lnTo>
                  <a:pt x="992" y="553"/>
                </a:lnTo>
                <a:lnTo>
                  <a:pt x="1045" y="553"/>
                </a:lnTo>
                <a:lnTo>
                  <a:pt x="1112" y="553"/>
                </a:lnTo>
                <a:lnTo>
                  <a:pt x="1179" y="553"/>
                </a:lnTo>
                <a:lnTo>
                  <a:pt x="1246" y="553"/>
                </a:lnTo>
                <a:lnTo>
                  <a:pt x="1299" y="553"/>
                </a:lnTo>
                <a:lnTo>
                  <a:pt x="1366" y="553"/>
                </a:lnTo>
                <a:lnTo>
                  <a:pt x="1502" y="553"/>
                </a:lnTo>
                <a:lnTo>
                  <a:pt x="1532" y="547"/>
                </a:lnTo>
                <a:lnTo>
                  <a:pt x="1577" y="547"/>
                </a:lnTo>
                <a:lnTo>
                  <a:pt x="1603" y="547"/>
                </a:lnTo>
                <a:lnTo>
                  <a:pt x="1652" y="547"/>
                </a:lnTo>
                <a:lnTo>
                  <a:pt x="1715" y="553"/>
                </a:lnTo>
                <a:lnTo>
                  <a:pt x="1745" y="539"/>
                </a:lnTo>
                <a:lnTo>
                  <a:pt x="1850" y="530"/>
                </a:lnTo>
                <a:lnTo>
                  <a:pt x="1897" y="536"/>
                </a:lnTo>
                <a:lnTo>
                  <a:pt x="1932" y="525"/>
                </a:lnTo>
                <a:lnTo>
                  <a:pt x="2039" y="513"/>
                </a:lnTo>
                <a:lnTo>
                  <a:pt x="2106" y="506"/>
                </a:lnTo>
                <a:lnTo>
                  <a:pt x="2199" y="483"/>
                </a:lnTo>
                <a:lnTo>
                  <a:pt x="2250" y="483"/>
                </a:lnTo>
                <a:lnTo>
                  <a:pt x="2302" y="459"/>
                </a:lnTo>
                <a:lnTo>
                  <a:pt x="2353" y="414"/>
                </a:lnTo>
                <a:lnTo>
                  <a:pt x="2405" y="392"/>
                </a:lnTo>
                <a:lnTo>
                  <a:pt x="2454" y="345"/>
                </a:lnTo>
                <a:lnTo>
                  <a:pt x="2504" y="345"/>
                </a:lnTo>
                <a:lnTo>
                  <a:pt x="2556" y="323"/>
                </a:lnTo>
                <a:lnTo>
                  <a:pt x="2607" y="300"/>
                </a:lnTo>
                <a:lnTo>
                  <a:pt x="2625" y="231"/>
                </a:lnTo>
                <a:lnTo>
                  <a:pt x="2625" y="162"/>
                </a:lnTo>
                <a:lnTo>
                  <a:pt x="2625" y="91"/>
                </a:lnTo>
                <a:lnTo>
                  <a:pt x="2625" y="0"/>
                </a:lnTo>
                <a:close/>
              </a:path>
            </a:pathLst>
          </a:custGeom>
          <a:solidFill>
            <a:srgbClr val="676767"/>
          </a:solidFill>
          <a:ln w="9525">
            <a:noFill/>
            <a:round/>
            <a:headEnd/>
            <a:tailEnd/>
          </a:ln>
        </p:spPr>
        <p:txBody>
          <a:bodyPr/>
          <a:lstStyle/>
          <a:p>
            <a:pPr eaLnBrk="0" hangingPunct="0"/>
            <a:endParaRPr lang="en-US"/>
          </a:p>
        </p:txBody>
      </p:sp>
      <p:sp>
        <p:nvSpPr>
          <p:cNvPr id="29722" name="Freeform 31"/>
          <p:cNvSpPr>
            <a:spLocks/>
          </p:cNvSpPr>
          <p:nvPr/>
        </p:nvSpPr>
        <p:spPr bwMode="auto">
          <a:xfrm>
            <a:off x="752475" y="4708525"/>
            <a:ext cx="3598863" cy="314325"/>
          </a:xfrm>
          <a:custGeom>
            <a:avLst/>
            <a:gdLst>
              <a:gd name="T0" fmla="*/ 2147483647 w 3042"/>
              <a:gd name="T1" fmla="*/ 2147483647 h 530"/>
              <a:gd name="T2" fmla="*/ 2147483647 w 3042"/>
              <a:gd name="T3" fmla="*/ 2147483647 h 530"/>
              <a:gd name="T4" fmla="*/ 2147483647 w 3042"/>
              <a:gd name="T5" fmla="*/ 2147483647 h 530"/>
              <a:gd name="T6" fmla="*/ 2147483647 w 3042"/>
              <a:gd name="T7" fmla="*/ 2147483647 h 530"/>
              <a:gd name="T8" fmla="*/ 2147483647 w 3042"/>
              <a:gd name="T9" fmla="*/ 2147483647 h 530"/>
              <a:gd name="T10" fmla="*/ 2147483647 w 3042"/>
              <a:gd name="T11" fmla="*/ 2147483647 h 530"/>
              <a:gd name="T12" fmla="*/ 2147483647 w 3042"/>
              <a:gd name="T13" fmla="*/ 2147483647 h 530"/>
              <a:gd name="T14" fmla="*/ 2147483647 w 3042"/>
              <a:gd name="T15" fmla="*/ 2147483647 h 530"/>
              <a:gd name="T16" fmla="*/ 2147483647 w 3042"/>
              <a:gd name="T17" fmla="*/ 2147483647 h 530"/>
              <a:gd name="T18" fmla="*/ 2147483647 w 3042"/>
              <a:gd name="T19" fmla="*/ 2147483647 h 530"/>
              <a:gd name="T20" fmla="*/ 2147483647 w 3042"/>
              <a:gd name="T21" fmla="*/ 2147483647 h 530"/>
              <a:gd name="T22" fmla="*/ 2147483647 w 3042"/>
              <a:gd name="T23" fmla="*/ 2147483647 h 530"/>
              <a:gd name="T24" fmla="*/ 2147483647 w 3042"/>
              <a:gd name="T25" fmla="*/ 2147483647 h 530"/>
              <a:gd name="T26" fmla="*/ 2147483647 w 3042"/>
              <a:gd name="T27" fmla="*/ 2147483647 h 530"/>
              <a:gd name="T28" fmla="*/ 2147483647 w 3042"/>
              <a:gd name="T29" fmla="*/ 2147483647 h 530"/>
              <a:gd name="T30" fmla="*/ 0 w 3042"/>
              <a:gd name="T31" fmla="*/ 2147483647 h 530"/>
              <a:gd name="T32" fmla="*/ 2147483647 w 3042"/>
              <a:gd name="T33" fmla="*/ 2147483647 h 530"/>
              <a:gd name="T34" fmla="*/ 2147483647 w 3042"/>
              <a:gd name="T35" fmla="*/ 2147483647 h 530"/>
              <a:gd name="T36" fmla="*/ 2147483647 w 3042"/>
              <a:gd name="T37" fmla="*/ 2147483647 h 530"/>
              <a:gd name="T38" fmla="*/ 2147483647 w 3042"/>
              <a:gd name="T39" fmla="*/ 2147483647 h 530"/>
              <a:gd name="T40" fmla="*/ 2147483647 w 3042"/>
              <a:gd name="T41" fmla="*/ 2147483647 h 530"/>
              <a:gd name="T42" fmla="*/ 2147483647 w 3042"/>
              <a:gd name="T43" fmla="*/ 2147483647 h 530"/>
              <a:gd name="T44" fmla="*/ 2147483647 w 3042"/>
              <a:gd name="T45" fmla="*/ 2147483647 h 530"/>
              <a:gd name="T46" fmla="*/ 2147483647 w 3042"/>
              <a:gd name="T47" fmla="*/ 2147483647 h 530"/>
              <a:gd name="T48" fmla="*/ 2147483647 w 3042"/>
              <a:gd name="T49" fmla="*/ 2147483647 h 530"/>
              <a:gd name="T50" fmla="*/ 2147483647 w 3042"/>
              <a:gd name="T51" fmla="*/ 2147483647 h 530"/>
              <a:gd name="T52" fmla="*/ 2147483647 w 3042"/>
              <a:gd name="T53" fmla="*/ 2147483647 h 530"/>
              <a:gd name="T54" fmla="*/ 2147483647 w 3042"/>
              <a:gd name="T55" fmla="*/ 2147483647 h 530"/>
              <a:gd name="T56" fmla="*/ 2147483647 w 3042"/>
              <a:gd name="T57" fmla="*/ 2147483647 h 530"/>
              <a:gd name="T58" fmla="*/ 2147483647 w 3042"/>
              <a:gd name="T59" fmla="*/ 2147483647 h 530"/>
              <a:gd name="T60" fmla="*/ 2147483647 w 3042"/>
              <a:gd name="T61" fmla="*/ 2147483647 h 530"/>
              <a:gd name="T62" fmla="*/ 2147483647 w 3042"/>
              <a:gd name="T63" fmla="*/ 2147483647 h 530"/>
              <a:gd name="T64" fmla="*/ 2147483647 w 3042"/>
              <a:gd name="T65" fmla="*/ 2147483647 h 530"/>
              <a:gd name="T66" fmla="*/ 2147483647 w 3042"/>
              <a:gd name="T67" fmla="*/ 2147483647 h 530"/>
              <a:gd name="T68" fmla="*/ 2147483647 w 3042"/>
              <a:gd name="T69" fmla="*/ 2147483647 h 530"/>
              <a:gd name="T70" fmla="*/ 2147483647 w 3042"/>
              <a:gd name="T71" fmla="*/ 2147483647 h 530"/>
              <a:gd name="T72" fmla="*/ 2147483647 w 3042"/>
              <a:gd name="T73" fmla="*/ 2147483647 h 53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042"/>
              <a:gd name="T112" fmla="*/ 0 h 530"/>
              <a:gd name="T113" fmla="*/ 3042 w 3042"/>
              <a:gd name="T114" fmla="*/ 530 h 53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042" h="530">
                <a:moveTo>
                  <a:pt x="2997" y="87"/>
                </a:moveTo>
                <a:lnTo>
                  <a:pt x="2951" y="15"/>
                </a:lnTo>
                <a:lnTo>
                  <a:pt x="2966" y="0"/>
                </a:lnTo>
                <a:lnTo>
                  <a:pt x="2683" y="110"/>
                </a:lnTo>
                <a:lnTo>
                  <a:pt x="2594" y="134"/>
                </a:lnTo>
                <a:lnTo>
                  <a:pt x="2513" y="196"/>
                </a:lnTo>
                <a:lnTo>
                  <a:pt x="2409" y="214"/>
                </a:lnTo>
                <a:lnTo>
                  <a:pt x="2358" y="211"/>
                </a:lnTo>
                <a:lnTo>
                  <a:pt x="2293" y="239"/>
                </a:lnTo>
                <a:lnTo>
                  <a:pt x="2201" y="241"/>
                </a:lnTo>
                <a:lnTo>
                  <a:pt x="2108" y="254"/>
                </a:lnTo>
                <a:lnTo>
                  <a:pt x="1968" y="248"/>
                </a:lnTo>
                <a:lnTo>
                  <a:pt x="1889" y="242"/>
                </a:lnTo>
                <a:lnTo>
                  <a:pt x="1805" y="261"/>
                </a:lnTo>
                <a:lnTo>
                  <a:pt x="1727" y="265"/>
                </a:lnTo>
                <a:lnTo>
                  <a:pt x="1680" y="283"/>
                </a:lnTo>
                <a:lnTo>
                  <a:pt x="1609" y="278"/>
                </a:lnTo>
                <a:lnTo>
                  <a:pt x="1542" y="265"/>
                </a:lnTo>
                <a:lnTo>
                  <a:pt x="1407" y="265"/>
                </a:lnTo>
                <a:lnTo>
                  <a:pt x="1278" y="261"/>
                </a:lnTo>
                <a:lnTo>
                  <a:pt x="1235" y="261"/>
                </a:lnTo>
                <a:lnTo>
                  <a:pt x="1159" y="261"/>
                </a:lnTo>
                <a:lnTo>
                  <a:pt x="1112" y="265"/>
                </a:lnTo>
                <a:lnTo>
                  <a:pt x="1028" y="272"/>
                </a:lnTo>
                <a:lnTo>
                  <a:pt x="925" y="272"/>
                </a:lnTo>
                <a:lnTo>
                  <a:pt x="837" y="295"/>
                </a:lnTo>
                <a:lnTo>
                  <a:pt x="652" y="261"/>
                </a:lnTo>
                <a:lnTo>
                  <a:pt x="493" y="300"/>
                </a:lnTo>
                <a:lnTo>
                  <a:pt x="372" y="313"/>
                </a:lnTo>
                <a:lnTo>
                  <a:pt x="308" y="328"/>
                </a:lnTo>
                <a:lnTo>
                  <a:pt x="207" y="323"/>
                </a:lnTo>
                <a:lnTo>
                  <a:pt x="0" y="317"/>
                </a:lnTo>
                <a:lnTo>
                  <a:pt x="163" y="403"/>
                </a:lnTo>
                <a:lnTo>
                  <a:pt x="336" y="433"/>
                </a:lnTo>
                <a:lnTo>
                  <a:pt x="463" y="457"/>
                </a:lnTo>
                <a:lnTo>
                  <a:pt x="587" y="472"/>
                </a:lnTo>
                <a:lnTo>
                  <a:pt x="669" y="489"/>
                </a:lnTo>
                <a:lnTo>
                  <a:pt x="759" y="489"/>
                </a:lnTo>
                <a:lnTo>
                  <a:pt x="837" y="496"/>
                </a:lnTo>
                <a:lnTo>
                  <a:pt x="981" y="498"/>
                </a:lnTo>
                <a:lnTo>
                  <a:pt x="1101" y="508"/>
                </a:lnTo>
                <a:lnTo>
                  <a:pt x="1159" y="496"/>
                </a:lnTo>
                <a:lnTo>
                  <a:pt x="1220" y="496"/>
                </a:lnTo>
                <a:lnTo>
                  <a:pt x="1269" y="509"/>
                </a:lnTo>
                <a:lnTo>
                  <a:pt x="1338" y="502"/>
                </a:lnTo>
                <a:lnTo>
                  <a:pt x="1439" y="506"/>
                </a:lnTo>
                <a:lnTo>
                  <a:pt x="1489" y="506"/>
                </a:lnTo>
                <a:lnTo>
                  <a:pt x="1540" y="509"/>
                </a:lnTo>
                <a:lnTo>
                  <a:pt x="1615" y="511"/>
                </a:lnTo>
                <a:lnTo>
                  <a:pt x="1684" y="511"/>
                </a:lnTo>
                <a:lnTo>
                  <a:pt x="1740" y="528"/>
                </a:lnTo>
                <a:lnTo>
                  <a:pt x="1800" y="530"/>
                </a:lnTo>
                <a:lnTo>
                  <a:pt x="1932" y="530"/>
                </a:lnTo>
                <a:lnTo>
                  <a:pt x="2013" y="509"/>
                </a:lnTo>
                <a:lnTo>
                  <a:pt x="2063" y="519"/>
                </a:lnTo>
                <a:lnTo>
                  <a:pt x="2156" y="519"/>
                </a:lnTo>
                <a:lnTo>
                  <a:pt x="2213" y="508"/>
                </a:lnTo>
                <a:lnTo>
                  <a:pt x="2220" y="511"/>
                </a:lnTo>
                <a:lnTo>
                  <a:pt x="2246" y="515"/>
                </a:lnTo>
                <a:lnTo>
                  <a:pt x="2280" y="502"/>
                </a:lnTo>
                <a:lnTo>
                  <a:pt x="2392" y="489"/>
                </a:lnTo>
                <a:lnTo>
                  <a:pt x="2448" y="457"/>
                </a:lnTo>
                <a:lnTo>
                  <a:pt x="2526" y="410"/>
                </a:lnTo>
                <a:lnTo>
                  <a:pt x="2594" y="386"/>
                </a:lnTo>
                <a:lnTo>
                  <a:pt x="2661" y="366"/>
                </a:lnTo>
                <a:lnTo>
                  <a:pt x="2728" y="319"/>
                </a:lnTo>
                <a:lnTo>
                  <a:pt x="2796" y="295"/>
                </a:lnTo>
                <a:lnTo>
                  <a:pt x="2863" y="272"/>
                </a:lnTo>
                <a:lnTo>
                  <a:pt x="2930" y="272"/>
                </a:lnTo>
                <a:lnTo>
                  <a:pt x="2997" y="272"/>
                </a:lnTo>
                <a:lnTo>
                  <a:pt x="3042" y="201"/>
                </a:lnTo>
                <a:lnTo>
                  <a:pt x="3042" y="134"/>
                </a:lnTo>
                <a:lnTo>
                  <a:pt x="3042" y="65"/>
                </a:lnTo>
                <a:lnTo>
                  <a:pt x="2997" y="87"/>
                </a:lnTo>
                <a:close/>
              </a:path>
            </a:pathLst>
          </a:custGeom>
          <a:solidFill>
            <a:srgbClr val="676767"/>
          </a:solidFill>
          <a:ln w="9525">
            <a:noFill/>
            <a:round/>
            <a:headEnd/>
            <a:tailEnd/>
          </a:ln>
        </p:spPr>
        <p:txBody>
          <a:bodyPr/>
          <a:lstStyle/>
          <a:p>
            <a:pPr eaLnBrk="0" hangingPunct="0"/>
            <a:endParaRPr lang="en-US"/>
          </a:p>
        </p:txBody>
      </p:sp>
      <p:sp>
        <p:nvSpPr>
          <p:cNvPr id="29723" name="Freeform 32"/>
          <p:cNvSpPr>
            <a:spLocks/>
          </p:cNvSpPr>
          <p:nvPr/>
        </p:nvSpPr>
        <p:spPr bwMode="auto">
          <a:xfrm>
            <a:off x="1276350" y="5059363"/>
            <a:ext cx="3038475" cy="271462"/>
          </a:xfrm>
          <a:custGeom>
            <a:avLst/>
            <a:gdLst>
              <a:gd name="T0" fmla="*/ 2147483647 w 2873"/>
              <a:gd name="T1" fmla="*/ 0 h 455"/>
              <a:gd name="T2" fmla="*/ 2147483647 w 2873"/>
              <a:gd name="T3" fmla="*/ 2147483647 h 455"/>
              <a:gd name="T4" fmla="*/ 2147483647 w 2873"/>
              <a:gd name="T5" fmla="*/ 2147483647 h 455"/>
              <a:gd name="T6" fmla="*/ 2147483647 w 2873"/>
              <a:gd name="T7" fmla="*/ 2147483647 h 455"/>
              <a:gd name="T8" fmla="*/ 2147483647 w 2873"/>
              <a:gd name="T9" fmla="*/ 2147483647 h 455"/>
              <a:gd name="T10" fmla="*/ 2147483647 w 2873"/>
              <a:gd name="T11" fmla="*/ 2147483647 h 455"/>
              <a:gd name="T12" fmla="*/ 2147483647 w 2873"/>
              <a:gd name="T13" fmla="*/ 2147483647 h 455"/>
              <a:gd name="T14" fmla="*/ 2147483647 w 2873"/>
              <a:gd name="T15" fmla="*/ 2147483647 h 455"/>
              <a:gd name="T16" fmla="*/ 2147483647 w 2873"/>
              <a:gd name="T17" fmla="*/ 2147483647 h 455"/>
              <a:gd name="T18" fmla="*/ 2147483647 w 2873"/>
              <a:gd name="T19" fmla="*/ 2147483647 h 455"/>
              <a:gd name="T20" fmla="*/ 2147483647 w 2873"/>
              <a:gd name="T21" fmla="*/ 2147483647 h 455"/>
              <a:gd name="T22" fmla="*/ 2147483647 w 2873"/>
              <a:gd name="T23" fmla="*/ 2147483647 h 455"/>
              <a:gd name="T24" fmla="*/ 2147483647 w 2873"/>
              <a:gd name="T25" fmla="*/ 2147483647 h 455"/>
              <a:gd name="T26" fmla="*/ 2147483647 w 2873"/>
              <a:gd name="T27" fmla="*/ 2147483647 h 455"/>
              <a:gd name="T28" fmla="*/ 2147483647 w 2873"/>
              <a:gd name="T29" fmla="*/ 2147483647 h 455"/>
              <a:gd name="T30" fmla="*/ 0 w 2873"/>
              <a:gd name="T31" fmla="*/ 2147483647 h 455"/>
              <a:gd name="T32" fmla="*/ 2147483647 w 2873"/>
              <a:gd name="T33" fmla="*/ 2147483647 h 455"/>
              <a:gd name="T34" fmla="*/ 2147483647 w 2873"/>
              <a:gd name="T35" fmla="*/ 2147483647 h 455"/>
              <a:gd name="T36" fmla="*/ 2147483647 w 2873"/>
              <a:gd name="T37" fmla="*/ 2147483647 h 455"/>
              <a:gd name="T38" fmla="*/ 2147483647 w 2873"/>
              <a:gd name="T39" fmla="*/ 2147483647 h 455"/>
              <a:gd name="T40" fmla="*/ 2147483647 w 2873"/>
              <a:gd name="T41" fmla="*/ 2147483647 h 455"/>
              <a:gd name="T42" fmla="*/ 2147483647 w 2873"/>
              <a:gd name="T43" fmla="*/ 2147483647 h 455"/>
              <a:gd name="T44" fmla="*/ 2147483647 w 2873"/>
              <a:gd name="T45" fmla="*/ 2147483647 h 455"/>
              <a:gd name="T46" fmla="*/ 2147483647 w 2873"/>
              <a:gd name="T47" fmla="*/ 2147483647 h 455"/>
              <a:gd name="T48" fmla="*/ 2147483647 w 2873"/>
              <a:gd name="T49" fmla="*/ 2147483647 h 455"/>
              <a:gd name="T50" fmla="*/ 2147483647 w 2873"/>
              <a:gd name="T51" fmla="*/ 2147483647 h 455"/>
              <a:gd name="T52" fmla="*/ 2147483647 w 2873"/>
              <a:gd name="T53" fmla="*/ 2147483647 h 455"/>
              <a:gd name="T54" fmla="*/ 2147483647 w 2873"/>
              <a:gd name="T55" fmla="*/ 2147483647 h 455"/>
              <a:gd name="T56" fmla="*/ 2147483647 w 2873"/>
              <a:gd name="T57" fmla="*/ 2147483647 h 455"/>
              <a:gd name="T58" fmla="*/ 2147483647 w 2873"/>
              <a:gd name="T59" fmla="*/ 2147483647 h 455"/>
              <a:gd name="T60" fmla="*/ 2147483647 w 2873"/>
              <a:gd name="T61" fmla="*/ 2147483647 h 455"/>
              <a:gd name="T62" fmla="*/ 2147483647 w 2873"/>
              <a:gd name="T63" fmla="*/ 2147483647 h 455"/>
              <a:gd name="T64" fmla="*/ 2147483647 w 2873"/>
              <a:gd name="T65" fmla="*/ 2147483647 h 455"/>
              <a:gd name="T66" fmla="*/ 2147483647 w 2873"/>
              <a:gd name="T67" fmla="*/ 2147483647 h 455"/>
              <a:gd name="T68" fmla="*/ 2147483647 w 2873"/>
              <a:gd name="T69" fmla="*/ 2147483647 h 455"/>
              <a:gd name="T70" fmla="*/ 2147483647 w 2873"/>
              <a:gd name="T71" fmla="*/ 2147483647 h 455"/>
              <a:gd name="T72" fmla="*/ 2147483647 w 2873"/>
              <a:gd name="T73" fmla="*/ 2147483647 h 45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73"/>
              <a:gd name="T112" fmla="*/ 0 h 455"/>
              <a:gd name="T113" fmla="*/ 2873 w 2873"/>
              <a:gd name="T114" fmla="*/ 455 h 45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73" h="455">
                <a:moveTo>
                  <a:pt x="2830" y="22"/>
                </a:moveTo>
                <a:lnTo>
                  <a:pt x="2766" y="0"/>
                </a:lnTo>
                <a:lnTo>
                  <a:pt x="2703" y="22"/>
                </a:lnTo>
                <a:lnTo>
                  <a:pt x="2531" y="46"/>
                </a:lnTo>
                <a:lnTo>
                  <a:pt x="2446" y="69"/>
                </a:lnTo>
                <a:lnTo>
                  <a:pt x="2318" y="69"/>
                </a:lnTo>
                <a:lnTo>
                  <a:pt x="2235" y="91"/>
                </a:lnTo>
                <a:lnTo>
                  <a:pt x="2168" y="91"/>
                </a:lnTo>
                <a:lnTo>
                  <a:pt x="2105" y="114"/>
                </a:lnTo>
                <a:lnTo>
                  <a:pt x="2041" y="138"/>
                </a:lnTo>
                <a:lnTo>
                  <a:pt x="1914" y="138"/>
                </a:lnTo>
                <a:lnTo>
                  <a:pt x="1854" y="144"/>
                </a:lnTo>
                <a:lnTo>
                  <a:pt x="1804" y="162"/>
                </a:lnTo>
                <a:lnTo>
                  <a:pt x="1723" y="160"/>
                </a:lnTo>
                <a:lnTo>
                  <a:pt x="1665" y="166"/>
                </a:lnTo>
                <a:lnTo>
                  <a:pt x="1602" y="160"/>
                </a:lnTo>
                <a:lnTo>
                  <a:pt x="1550" y="175"/>
                </a:lnTo>
                <a:lnTo>
                  <a:pt x="1439" y="166"/>
                </a:lnTo>
                <a:lnTo>
                  <a:pt x="1357" y="168"/>
                </a:lnTo>
                <a:lnTo>
                  <a:pt x="1292" y="164"/>
                </a:lnTo>
                <a:lnTo>
                  <a:pt x="1234" y="162"/>
                </a:lnTo>
                <a:lnTo>
                  <a:pt x="1153" y="190"/>
                </a:lnTo>
                <a:lnTo>
                  <a:pt x="1101" y="170"/>
                </a:lnTo>
                <a:lnTo>
                  <a:pt x="1008" y="155"/>
                </a:lnTo>
                <a:lnTo>
                  <a:pt x="955" y="166"/>
                </a:lnTo>
                <a:lnTo>
                  <a:pt x="869" y="162"/>
                </a:lnTo>
                <a:lnTo>
                  <a:pt x="688" y="155"/>
                </a:lnTo>
                <a:lnTo>
                  <a:pt x="600" y="181"/>
                </a:lnTo>
                <a:lnTo>
                  <a:pt x="518" y="157"/>
                </a:lnTo>
                <a:lnTo>
                  <a:pt x="445" y="173"/>
                </a:lnTo>
                <a:lnTo>
                  <a:pt x="322" y="183"/>
                </a:lnTo>
                <a:lnTo>
                  <a:pt x="0" y="306"/>
                </a:lnTo>
                <a:lnTo>
                  <a:pt x="266" y="364"/>
                </a:lnTo>
                <a:lnTo>
                  <a:pt x="350" y="368"/>
                </a:lnTo>
                <a:lnTo>
                  <a:pt x="389" y="386"/>
                </a:lnTo>
                <a:lnTo>
                  <a:pt x="464" y="405"/>
                </a:lnTo>
                <a:lnTo>
                  <a:pt x="522" y="388"/>
                </a:lnTo>
                <a:lnTo>
                  <a:pt x="630" y="411"/>
                </a:lnTo>
                <a:lnTo>
                  <a:pt x="711" y="435"/>
                </a:lnTo>
                <a:lnTo>
                  <a:pt x="845" y="455"/>
                </a:lnTo>
                <a:lnTo>
                  <a:pt x="910" y="433"/>
                </a:lnTo>
                <a:lnTo>
                  <a:pt x="976" y="422"/>
                </a:lnTo>
                <a:lnTo>
                  <a:pt x="1009" y="437"/>
                </a:lnTo>
                <a:lnTo>
                  <a:pt x="1142" y="435"/>
                </a:lnTo>
                <a:lnTo>
                  <a:pt x="1211" y="455"/>
                </a:lnTo>
                <a:lnTo>
                  <a:pt x="1254" y="455"/>
                </a:lnTo>
                <a:lnTo>
                  <a:pt x="1331" y="442"/>
                </a:lnTo>
                <a:lnTo>
                  <a:pt x="1394" y="455"/>
                </a:lnTo>
                <a:lnTo>
                  <a:pt x="1469" y="439"/>
                </a:lnTo>
                <a:lnTo>
                  <a:pt x="1531" y="426"/>
                </a:lnTo>
                <a:lnTo>
                  <a:pt x="1589" y="422"/>
                </a:lnTo>
                <a:lnTo>
                  <a:pt x="1594" y="426"/>
                </a:lnTo>
                <a:lnTo>
                  <a:pt x="1697" y="401"/>
                </a:lnTo>
                <a:lnTo>
                  <a:pt x="1772" y="414"/>
                </a:lnTo>
                <a:lnTo>
                  <a:pt x="1873" y="414"/>
                </a:lnTo>
                <a:lnTo>
                  <a:pt x="1934" y="390"/>
                </a:lnTo>
                <a:lnTo>
                  <a:pt x="1998" y="390"/>
                </a:lnTo>
                <a:lnTo>
                  <a:pt x="2062" y="390"/>
                </a:lnTo>
                <a:lnTo>
                  <a:pt x="2129" y="368"/>
                </a:lnTo>
                <a:lnTo>
                  <a:pt x="2192" y="368"/>
                </a:lnTo>
                <a:lnTo>
                  <a:pt x="2254" y="368"/>
                </a:lnTo>
                <a:lnTo>
                  <a:pt x="2303" y="340"/>
                </a:lnTo>
                <a:lnTo>
                  <a:pt x="2377" y="310"/>
                </a:lnTo>
                <a:lnTo>
                  <a:pt x="2452" y="297"/>
                </a:lnTo>
                <a:lnTo>
                  <a:pt x="2516" y="248"/>
                </a:lnTo>
                <a:lnTo>
                  <a:pt x="2585" y="216"/>
                </a:lnTo>
                <a:lnTo>
                  <a:pt x="2637" y="229"/>
                </a:lnTo>
                <a:lnTo>
                  <a:pt x="2770" y="271"/>
                </a:lnTo>
                <a:lnTo>
                  <a:pt x="2766" y="207"/>
                </a:lnTo>
                <a:lnTo>
                  <a:pt x="2830" y="207"/>
                </a:lnTo>
                <a:lnTo>
                  <a:pt x="2873" y="138"/>
                </a:lnTo>
                <a:lnTo>
                  <a:pt x="2873" y="69"/>
                </a:lnTo>
                <a:lnTo>
                  <a:pt x="2873" y="0"/>
                </a:lnTo>
                <a:lnTo>
                  <a:pt x="2830" y="22"/>
                </a:lnTo>
                <a:close/>
              </a:path>
            </a:pathLst>
          </a:custGeom>
          <a:solidFill>
            <a:srgbClr val="676767"/>
          </a:solidFill>
          <a:ln w="9525">
            <a:noFill/>
            <a:round/>
            <a:headEnd/>
            <a:tailEnd/>
          </a:ln>
        </p:spPr>
        <p:txBody>
          <a:bodyPr/>
          <a:lstStyle/>
          <a:p>
            <a:pPr eaLnBrk="0" hangingPunct="0"/>
            <a:endParaRPr lang="en-US"/>
          </a:p>
        </p:txBody>
      </p:sp>
      <p:sp>
        <p:nvSpPr>
          <p:cNvPr id="29724" name="Freeform 33"/>
          <p:cNvSpPr>
            <a:spLocks/>
          </p:cNvSpPr>
          <p:nvPr/>
        </p:nvSpPr>
        <p:spPr bwMode="auto">
          <a:xfrm>
            <a:off x="1131888" y="5561013"/>
            <a:ext cx="3198812" cy="342900"/>
          </a:xfrm>
          <a:custGeom>
            <a:avLst/>
            <a:gdLst>
              <a:gd name="T0" fmla="*/ 2147483647 w 3022"/>
              <a:gd name="T1" fmla="*/ 0 h 577"/>
              <a:gd name="T2" fmla="*/ 2147483647 w 3022"/>
              <a:gd name="T3" fmla="*/ 2147483647 h 577"/>
              <a:gd name="T4" fmla="*/ 2147483647 w 3022"/>
              <a:gd name="T5" fmla="*/ 2147483647 h 577"/>
              <a:gd name="T6" fmla="*/ 2147483647 w 3022"/>
              <a:gd name="T7" fmla="*/ 2147483647 h 577"/>
              <a:gd name="T8" fmla="*/ 2147483647 w 3022"/>
              <a:gd name="T9" fmla="*/ 2147483647 h 577"/>
              <a:gd name="T10" fmla="*/ 2147483647 w 3022"/>
              <a:gd name="T11" fmla="*/ 2147483647 h 577"/>
              <a:gd name="T12" fmla="*/ 2147483647 w 3022"/>
              <a:gd name="T13" fmla="*/ 2147483647 h 577"/>
              <a:gd name="T14" fmla="*/ 2147483647 w 3022"/>
              <a:gd name="T15" fmla="*/ 2147483647 h 577"/>
              <a:gd name="T16" fmla="*/ 2147483647 w 3022"/>
              <a:gd name="T17" fmla="*/ 2147483647 h 577"/>
              <a:gd name="T18" fmla="*/ 2147483647 w 3022"/>
              <a:gd name="T19" fmla="*/ 2147483647 h 577"/>
              <a:gd name="T20" fmla="*/ 2147483647 w 3022"/>
              <a:gd name="T21" fmla="*/ 2147483647 h 577"/>
              <a:gd name="T22" fmla="*/ 2147483647 w 3022"/>
              <a:gd name="T23" fmla="*/ 2147483647 h 577"/>
              <a:gd name="T24" fmla="*/ 2147483647 w 3022"/>
              <a:gd name="T25" fmla="*/ 2147483647 h 577"/>
              <a:gd name="T26" fmla="*/ 2147483647 w 3022"/>
              <a:gd name="T27" fmla="*/ 2147483647 h 577"/>
              <a:gd name="T28" fmla="*/ 2147483647 w 3022"/>
              <a:gd name="T29" fmla="*/ 2147483647 h 577"/>
              <a:gd name="T30" fmla="*/ 2147483647 w 3022"/>
              <a:gd name="T31" fmla="*/ 2147483647 h 577"/>
              <a:gd name="T32" fmla="*/ 2147483647 w 3022"/>
              <a:gd name="T33" fmla="*/ 2147483647 h 577"/>
              <a:gd name="T34" fmla="*/ 2147483647 w 3022"/>
              <a:gd name="T35" fmla="*/ 2147483647 h 577"/>
              <a:gd name="T36" fmla="*/ 2147483647 w 3022"/>
              <a:gd name="T37" fmla="*/ 2147483647 h 577"/>
              <a:gd name="T38" fmla="*/ 2147483647 w 3022"/>
              <a:gd name="T39" fmla="*/ 2147483647 h 577"/>
              <a:gd name="T40" fmla="*/ 2147483647 w 3022"/>
              <a:gd name="T41" fmla="*/ 2147483647 h 577"/>
              <a:gd name="T42" fmla="*/ 2147483647 w 3022"/>
              <a:gd name="T43" fmla="*/ 2147483647 h 577"/>
              <a:gd name="T44" fmla="*/ 2147483647 w 3022"/>
              <a:gd name="T45" fmla="*/ 2147483647 h 577"/>
              <a:gd name="T46" fmla="*/ 2147483647 w 3022"/>
              <a:gd name="T47" fmla="*/ 2147483647 h 577"/>
              <a:gd name="T48" fmla="*/ 2147483647 w 3022"/>
              <a:gd name="T49" fmla="*/ 2147483647 h 577"/>
              <a:gd name="T50" fmla="*/ 2147483647 w 3022"/>
              <a:gd name="T51" fmla="*/ 2147483647 h 577"/>
              <a:gd name="T52" fmla="*/ 2147483647 w 3022"/>
              <a:gd name="T53" fmla="*/ 2147483647 h 577"/>
              <a:gd name="T54" fmla="*/ 2147483647 w 3022"/>
              <a:gd name="T55" fmla="*/ 2147483647 h 577"/>
              <a:gd name="T56" fmla="*/ 2147483647 w 3022"/>
              <a:gd name="T57" fmla="*/ 2147483647 h 577"/>
              <a:gd name="T58" fmla="*/ 2147483647 w 3022"/>
              <a:gd name="T59" fmla="*/ 2147483647 h 577"/>
              <a:gd name="T60" fmla="*/ 2147483647 w 3022"/>
              <a:gd name="T61" fmla="*/ 2147483647 h 577"/>
              <a:gd name="T62" fmla="*/ 2147483647 w 3022"/>
              <a:gd name="T63" fmla="*/ 2147483647 h 577"/>
              <a:gd name="T64" fmla="*/ 2147483647 w 3022"/>
              <a:gd name="T65" fmla="*/ 2147483647 h 577"/>
              <a:gd name="T66" fmla="*/ 2147483647 w 3022"/>
              <a:gd name="T67" fmla="*/ 2147483647 h 577"/>
              <a:gd name="T68" fmla="*/ 2147483647 w 3022"/>
              <a:gd name="T69" fmla="*/ 2147483647 h 577"/>
              <a:gd name="T70" fmla="*/ 2147483647 w 3022"/>
              <a:gd name="T71" fmla="*/ 2147483647 h 577"/>
              <a:gd name="T72" fmla="*/ 2147483647 w 3022"/>
              <a:gd name="T73" fmla="*/ 2147483647 h 57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022"/>
              <a:gd name="T112" fmla="*/ 0 h 577"/>
              <a:gd name="T113" fmla="*/ 3022 w 3022"/>
              <a:gd name="T114" fmla="*/ 577 h 57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022" h="577">
                <a:moveTo>
                  <a:pt x="2973" y="24"/>
                </a:moveTo>
                <a:lnTo>
                  <a:pt x="2902" y="0"/>
                </a:lnTo>
                <a:lnTo>
                  <a:pt x="2825" y="110"/>
                </a:lnTo>
                <a:lnTo>
                  <a:pt x="2702" y="203"/>
                </a:lnTo>
                <a:lnTo>
                  <a:pt x="2575" y="230"/>
                </a:lnTo>
                <a:lnTo>
                  <a:pt x="2513" y="271"/>
                </a:lnTo>
                <a:lnTo>
                  <a:pt x="2407" y="323"/>
                </a:lnTo>
                <a:lnTo>
                  <a:pt x="2336" y="312"/>
                </a:lnTo>
                <a:lnTo>
                  <a:pt x="2269" y="334"/>
                </a:lnTo>
                <a:lnTo>
                  <a:pt x="2194" y="316"/>
                </a:lnTo>
                <a:lnTo>
                  <a:pt x="2070" y="329"/>
                </a:lnTo>
                <a:lnTo>
                  <a:pt x="1912" y="301"/>
                </a:lnTo>
                <a:lnTo>
                  <a:pt x="1841" y="306"/>
                </a:lnTo>
                <a:lnTo>
                  <a:pt x="1766" y="310"/>
                </a:lnTo>
                <a:lnTo>
                  <a:pt x="1682" y="304"/>
                </a:lnTo>
                <a:lnTo>
                  <a:pt x="1615" y="301"/>
                </a:lnTo>
                <a:lnTo>
                  <a:pt x="1538" y="310"/>
                </a:lnTo>
                <a:lnTo>
                  <a:pt x="1444" y="312"/>
                </a:lnTo>
                <a:lnTo>
                  <a:pt x="1327" y="312"/>
                </a:lnTo>
                <a:lnTo>
                  <a:pt x="1282" y="301"/>
                </a:lnTo>
                <a:lnTo>
                  <a:pt x="1145" y="306"/>
                </a:lnTo>
                <a:lnTo>
                  <a:pt x="1041" y="306"/>
                </a:lnTo>
                <a:lnTo>
                  <a:pt x="968" y="312"/>
                </a:lnTo>
                <a:lnTo>
                  <a:pt x="880" y="312"/>
                </a:lnTo>
                <a:lnTo>
                  <a:pt x="783" y="325"/>
                </a:lnTo>
                <a:lnTo>
                  <a:pt x="697" y="334"/>
                </a:lnTo>
                <a:lnTo>
                  <a:pt x="529" y="334"/>
                </a:lnTo>
                <a:lnTo>
                  <a:pt x="385" y="351"/>
                </a:lnTo>
                <a:lnTo>
                  <a:pt x="228" y="347"/>
                </a:lnTo>
                <a:lnTo>
                  <a:pt x="77" y="368"/>
                </a:lnTo>
                <a:lnTo>
                  <a:pt x="0" y="392"/>
                </a:lnTo>
                <a:lnTo>
                  <a:pt x="49" y="392"/>
                </a:lnTo>
                <a:lnTo>
                  <a:pt x="120" y="414"/>
                </a:lnTo>
                <a:lnTo>
                  <a:pt x="213" y="439"/>
                </a:lnTo>
                <a:lnTo>
                  <a:pt x="308" y="485"/>
                </a:lnTo>
                <a:lnTo>
                  <a:pt x="385" y="502"/>
                </a:lnTo>
                <a:lnTo>
                  <a:pt x="463" y="523"/>
                </a:lnTo>
                <a:lnTo>
                  <a:pt x="564" y="530"/>
                </a:lnTo>
                <a:lnTo>
                  <a:pt x="619" y="530"/>
                </a:lnTo>
                <a:lnTo>
                  <a:pt x="809" y="555"/>
                </a:lnTo>
                <a:lnTo>
                  <a:pt x="880" y="555"/>
                </a:lnTo>
                <a:lnTo>
                  <a:pt x="951" y="555"/>
                </a:lnTo>
                <a:lnTo>
                  <a:pt x="1052" y="558"/>
                </a:lnTo>
                <a:lnTo>
                  <a:pt x="1144" y="564"/>
                </a:lnTo>
                <a:lnTo>
                  <a:pt x="1194" y="564"/>
                </a:lnTo>
                <a:lnTo>
                  <a:pt x="1250" y="564"/>
                </a:lnTo>
                <a:lnTo>
                  <a:pt x="1355" y="564"/>
                </a:lnTo>
                <a:lnTo>
                  <a:pt x="1431" y="549"/>
                </a:lnTo>
                <a:lnTo>
                  <a:pt x="1487" y="551"/>
                </a:lnTo>
                <a:lnTo>
                  <a:pt x="1521" y="555"/>
                </a:lnTo>
                <a:lnTo>
                  <a:pt x="1629" y="538"/>
                </a:lnTo>
                <a:lnTo>
                  <a:pt x="1700" y="538"/>
                </a:lnTo>
                <a:lnTo>
                  <a:pt x="1760" y="543"/>
                </a:lnTo>
                <a:lnTo>
                  <a:pt x="1814" y="558"/>
                </a:lnTo>
                <a:lnTo>
                  <a:pt x="1859" y="568"/>
                </a:lnTo>
                <a:lnTo>
                  <a:pt x="1962" y="555"/>
                </a:lnTo>
                <a:lnTo>
                  <a:pt x="2022" y="577"/>
                </a:lnTo>
                <a:lnTo>
                  <a:pt x="2147" y="558"/>
                </a:lnTo>
                <a:lnTo>
                  <a:pt x="2216" y="549"/>
                </a:lnTo>
                <a:lnTo>
                  <a:pt x="2282" y="555"/>
                </a:lnTo>
                <a:lnTo>
                  <a:pt x="2426" y="556"/>
                </a:lnTo>
                <a:lnTo>
                  <a:pt x="2510" y="525"/>
                </a:lnTo>
                <a:lnTo>
                  <a:pt x="2545" y="485"/>
                </a:lnTo>
                <a:lnTo>
                  <a:pt x="2625" y="452"/>
                </a:lnTo>
                <a:lnTo>
                  <a:pt x="2706" y="392"/>
                </a:lnTo>
                <a:lnTo>
                  <a:pt x="2829" y="347"/>
                </a:lnTo>
                <a:lnTo>
                  <a:pt x="2932" y="362"/>
                </a:lnTo>
                <a:lnTo>
                  <a:pt x="2986" y="248"/>
                </a:lnTo>
                <a:lnTo>
                  <a:pt x="2902" y="207"/>
                </a:lnTo>
                <a:lnTo>
                  <a:pt x="2973" y="207"/>
                </a:lnTo>
                <a:lnTo>
                  <a:pt x="3022" y="138"/>
                </a:lnTo>
                <a:lnTo>
                  <a:pt x="3022" y="69"/>
                </a:lnTo>
                <a:lnTo>
                  <a:pt x="3022" y="0"/>
                </a:lnTo>
                <a:lnTo>
                  <a:pt x="2973" y="24"/>
                </a:lnTo>
                <a:close/>
              </a:path>
            </a:pathLst>
          </a:custGeom>
          <a:solidFill>
            <a:srgbClr val="676767"/>
          </a:solidFill>
          <a:ln w="9525">
            <a:noFill/>
            <a:round/>
            <a:headEnd/>
            <a:tailEnd/>
          </a:ln>
        </p:spPr>
        <p:txBody>
          <a:bodyPr/>
          <a:lstStyle/>
          <a:p>
            <a:pPr eaLnBrk="0" hangingPunct="0"/>
            <a:endParaRPr lang="en-US"/>
          </a:p>
        </p:txBody>
      </p:sp>
      <p:sp>
        <p:nvSpPr>
          <p:cNvPr id="29725" name="Freeform 34"/>
          <p:cNvSpPr>
            <a:spLocks/>
          </p:cNvSpPr>
          <p:nvPr/>
        </p:nvSpPr>
        <p:spPr bwMode="auto">
          <a:xfrm>
            <a:off x="4324350" y="5049838"/>
            <a:ext cx="2627313" cy="277812"/>
          </a:xfrm>
          <a:custGeom>
            <a:avLst/>
            <a:gdLst>
              <a:gd name="T0" fmla="*/ 2147483647 w 2482"/>
              <a:gd name="T1" fmla="*/ 2147483647 h 465"/>
              <a:gd name="T2" fmla="*/ 2147483647 w 2482"/>
              <a:gd name="T3" fmla="*/ 2147483647 h 465"/>
              <a:gd name="T4" fmla="*/ 2147483647 w 2482"/>
              <a:gd name="T5" fmla="*/ 2147483647 h 465"/>
              <a:gd name="T6" fmla="*/ 2147483647 w 2482"/>
              <a:gd name="T7" fmla="*/ 2147483647 h 465"/>
              <a:gd name="T8" fmla="*/ 2147483647 w 2482"/>
              <a:gd name="T9" fmla="*/ 2147483647 h 465"/>
              <a:gd name="T10" fmla="*/ 2147483647 w 2482"/>
              <a:gd name="T11" fmla="*/ 2147483647 h 465"/>
              <a:gd name="T12" fmla="*/ 2147483647 w 2482"/>
              <a:gd name="T13" fmla="*/ 2147483647 h 465"/>
              <a:gd name="T14" fmla="*/ 2147483647 w 2482"/>
              <a:gd name="T15" fmla="*/ 2147483647 h 465"/>
              <a:gd name="T16" fmla="*/ 2147483647 w 2482"/>
              <a:gd name="T17" fmla="*/ 2147483647 h 465"/>
              <a:gd name="T18" fmla="*/ 2147483647 w 2482"/>
              <a:gd name="T19" fmla="*/ 2147483647 h 465"/>
              <a:gd name="T20" fmla="*/ 2147483647 w 2482"/>
              <a:gd name="T21" fmla="*/ 2147483647 h 465"/>
              <a:gd name="T22" fmla="*/ 2147483647 w 2482"/>
              <a:gd name="T23" fmla="*/ 2147483647 h 465"/>
              <a:gd name="T24" fmla="*/ 2147483647 w 2482"/>
              <a:gd name="T25" fmla="*/ 2147483647 h 465"/>
              <a:gd name="T26" fmla="*/ 2147483647 w 2482"/>
              <a:gd name="T27" fmla="*/ 2147483647 h 465"/>
              <a:gd name="T28" fmla="*/ 2147483647 w 2482"/>
              <a:gd name="T29" fmla="*/ 2147483647 h 465"/>
              <a:gd name="T30" fmla="*/ 2147483647 w 2482"/>
              <a:gd name="T31" fmla="*/ 2147483647 h 465"/>
              <a:gd name="T32" fmla="*/ 2147483647 w 2482"/>
              <a:gd name="T33" fmla="*/ 2147483647 h 465"/>
              <a:gd name="T34" fmla="*/ 2147483647 w 2482"/>
              <a:gd name="T35" fmla="*/ 2147483647 h 465"/>
              <a:gd name="T36" fmla="*/ 2147483647 w 2482"/>
              <a:gd name="T37" fmla="*/ 2147483647 h 465"/>
              <a:gd name="T38" fmla="*/ 2147483647 w 2482"/>
              <a:gd name="T39" fmla="*/ 2147483647 h 465"/>
              <a:gd name="T40" fmla="*/ 2147483647 w 2482"/>
              <a:gd name="T41" fmla="*/ 2147483647 h 465"/>
              <a:gd name="T42" fmla="*/ 2147483647 w 2482"/>
              <a:gd name="T43" fmla="*/ 2147483647 h 465"/>
              <a:gd name="T44" fmla="*/ 2147483647 w 2482"/>
              <a:gd name="T45" fmla="*/ 2147483647 h 465"/>
              <a:gd name="T46" fmla="*/ 2147483647 w 2482"/>
              <a:gd name="T47" fmla="*/ 2147483647 h 465"/>
              <a:gd name="T48" fmla="*/ 2147483647 w 2482"/>
              <a:gd name="T49" fmla="*/ 2147483647 h 465"/>
              <a:gd name="T50" fmla="*/ 2147483647 w 2482"/>
              <a:gd name="T51" fmla="*/ 2147483647 h 465"/>
              <a:gd name="T52" fmla="*/ 2147483647 w 2482"/>
              <a:gd name="T53" fmla="*/ 2147483647 h 465"/>
              <a:gd name="T54" fmla="*/ 2147483647 w 2482"/>
              <a:gd name="T55" fmla="*/ 2147483647 h 465"/>
              <a:gd name="T56" fmla="*/ 2147483647 w 2482"/>
              <a:gd name="T57" fmla="*/ 2147483647 h 465"/>
              <a:gd name="T58" fmla="*/ 2147483647 w 2482"/>
              <a:gd name="T59" fmla="*/ 2147483647 h 465"/>
              <a:gd name="T60" fmla="*/ 2147483647 w 2482"/>
              <a:gd name="T61" fmla="*/ 2147483647 h 465"/>
              <a:gd name="T62" fmla="*/ 2147483647 w 2482"/>
              <a:gd name="T63" fmla="*/ 2147483647 h 465"/>
              <a:gd name="T64" fmla="*/ 2147483647 w 2482"/>
              <a:gd name="T65" fmla="*/ 2147483647 h 465"/>
              <a:gd name="T66" fmla="*/ 0 w 2482"/>
              <a:gd name="T67" fmla="*/ 0 h 4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82"/>
              <a:gd name="T103" fmla="*/ 0 h 465"/>
              <a:gd name="T104" fmla="*/ 2482 w 2482"/>
              <a:gd name="T105" fmla="*/ 465 h 46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82" h="465">
                <a:moveTo>
                  <a:pt x="0" y="0"/>
                </a:moveTo>
                <a:lnTo>
                  <a:pt x="71" y="43"/>
                </a:lnTo>
                <a:lnTo>
                  <a:pt x="140" y="63"/>
                </a:lnTo>
                <a:lnTo>
                  <a:pt x="207" y="84"/>
                </a:lnTo>
                <a:lnTo>
                  <a:pt x="277" y="104"/>
                </a:lnTo>
                <a:lnTo>
                  <a:pt x="344" y="125"/>
                </a:lnTo>
                <a:lnTo>
                  <a:pt x="411" y="145"/>
                </a:lnTo>
                <a:lnTo>
                  <a:pt x="480" y="162"/>
                </a:lnTo>
                <a:lnTo>
                  <a:pt x="546" y="160"/>
                </a:lnTo>
                <a:lnTo>
                  <a:pt x="615" y="181"/>
                </a:lnTo>
                <a:lnTo>
                  <a:pt x="684" y="200"/>
                </a:lnTo>
                <a:lnTo>
                  <a:pt x="772" y="196"/>
                </a:lnTo>
                <a:lnTo>
                  <a:pt x="841" y="218"/>
                </a:lnTo>
                <a:lnTo>
                  <a:pt x="908" y="215"/>
                </a:lnTo>
                <a:lnTo>
                  <a:pt x="998" y="211"/>
                </a:lnTo>
                <a:lnTo>
                  <a:pt x="1088" y="207"/>
                </a:lnTo>
                <a:lnTo>
                  <a:pt x="1177" y="203"/>
                </a:lnTo>
                <a:lnTo>
                  <a:pt x="1312" y="207"/>
                </a:lnTo>
                <a:lnTo>
                  <a:pt x="1347" y="205"/>
                </a:lnTo>
                <a:lnTo>
                  <a:pt x="1416" y="203"/>
                </a:lnTo>
                <a:lnTo>
                  <a:pt x="1491" y="202"/>
                </a:lnTo>
                <a:lnTo>
                  <a:pt x="1557" y="196"/>
                </a:lnTo>
                <a:lnTo>
                  <a:pt x="1622" y="211"/>
                </a:lnTo>
                <a:lnTo>
                  <a:pt x="1697" y="194"/>
                </a:lnTo>
                <a:lnTo>
                  <a:pt x="1854" y="194"/>
                </a:lnTo>
                <a:lnTo>
                  <a:pt x="1942" y="196"/>
                </a:lnTo>
                <a:lnTo>
                  <a:pt x="1973" y="211"/>
                </a:lnTo>
                <a:lnTo>
                  <a:pt x="2059" y="213"/>
                </a:lnTo>
                <a:lnTo>
                  <a:pt x="2136" y="211"/>
                </a:lnTo>
                <a:lnTo>
                  <a:pt x="2203" y="215"/>
                </a:lnTo>
                <a:lnTo>
                  <a:pt x="2298" y="209"/>
                </a:lnTo>
                <a:lnTo>
                  <a:pt x="2390" y="250"/>
                </a:lnTo>
                <a:lnTo>
                  <a:pt x="2482" y="306"/>
                </a:lnTo>
                <a:lnTo>
                  <a:pt x="2399" y="355"/>
                </a:lnTo>
                <a:lnTo>
                  <a:pt x="2332" y="370"/>
                </a:lnTo>
                <a:lnTo>
                  <a:pt x="2267" y="390"/>
                </a:lnTo>
                <a:lnTo>
                  <a:pt x="2213" y="420"/>
                </a:lnTo>
                <a:lnTo>
                  <a:pt x="2143" y="405"/>
                </a:lnTo>
                <a:lnTo>
                  <a:pt x="2076" y="403"/>
                </a:lnTo>
                <a:lnTo>
                  <a:pt x="1953" y="431"/>
                </a:lnTo>
                <a:lnTo>
                  <a:pt x="1887" y="444"/>
                </a:lnTo>
                <a:lnTo>
                  <a:pt x="1811" y="439"/>
                </a:lnTo>
                <a:lnTo>
                  <a:pt x="1708" y="437"/>
                </a:lnTo>
                <a:lnTo>
                  <a:pt x="1540" y="450"/>
                </a:lnTo>
                <a:lnTo>
                  <a:pt x="1435" y="456"/>
                </a:lnTo>
                <a:lnTo>
                  <a:pt x="1345" y="450"/>
                </a:lnTo>
                <a:lnTo>
                  <a:pt x="1273" y="450"/>
                </a:lnTo>
                <a:lnTo>
                  <a:pt x="1205" y="452"/>
                </a:lnTo>
                <a:lnTo>
                  <a:pt x="1140" y="454"/>
                </a:lnTo>
                <a:lnTo>
                  <a:pt x="1065" y="456"/>
                </a:lnTo>
                <a:lnTo>
                  <a:pt x="1000" y="463"/>
                </a:lnTo>
                <a:lnTo>
                  <a:pt x="932" y="457"/>
                </a:lnTo>
                <a:lnTo>
                  <a:pt x="800" y="465"/>
                </a:lnTo>
                <a:lnTo>
                  <a:pt x="718" y="454"/>
                </a:lnTo>
                <a:lnTo>
                  <a:pt x="650" y="456"/>
                </a:lnTo>
                <a:lnTo>
                  <a:pt x="583" y="459"/>
                </a:lnTo>
                <a:lnTo>
                  <a:pt x="516" y="463"/>
                </a:lnTo>
                <a:lnTo>
                  <a:pt x="435" y="461"/>
                </a:lnTo>
                <a:lnTo>
                  <a:pt x="346" y="465"/>
                </a:lnTo>
                <a:lnTo>
                  <a:pt x="237" y="446"/>
                </a:lnTo>
                <a:lnTo>
                  <a:pt x="194" y="375"/>
                </a:lnTo>
                <a:lnTo>
                  <a:pt x="135" y="385"/>
                </a:lnTo>
                <a:lnTo>
                  <a:pt x="65" y="353"/>
                </a:lnTo>
                <a:lnTo>
                  <a:pt x="13" y="323"/>
                </a:lnTo>
                <a:lnTo>
                  <a:pt x="11" y="231"/>
                </a:lnTo>
                <a:lnTo>
                  <a:pt x="8" y="164"/>
                </a:lnTo>
                <a:lnTo>
                  <a:pt x="6" y="93"/>
                </a:lnTo>
                <a:lnTo>
                  <a:pt x="0" y="0"/>
                </a:lnTo>
                <a:close/>
              </a:path>
            </a:pathLst>
          </a:custGeom>
          <a:solidFill>
            <a:srgbClr val="676767"/>
          </a:solidFill>
          <a:ln w="9525">
            <a:noFill/>
            <a:round/>
            <a:headEnd/>
            <a:tailEnd/>
          </a:ln>
        </p:spPr>
        <p:txBody>
          <a:bodyPr/>
          <a:lstStyle/>
          <a:p>
            <a:pPr eaLnBrk="0" hangingPunct="0"/>
            <a:endParaRPr lang="en-US"/>
          </a:p>
        </p:txBody>
      </p:sp>
      <p:sp>
        <p:nvSpPr>
          <p:cNvPr id="29726" name="Freeform 35"/>
          <p:cNvSpPr>
            <a:spLocks/>
          </p:cNvSpPr>
          <p:nvPr/>
        </p:nvSpPr>
        <p:spPr bwMode="auto">
          <a:xfrm>
            <a:off x="4318000" y="5319713"/>
            <a:ext cx="3040063" cy="322262"/>
          </a:xfrm>
          <a:custGeom>
            <a:avLst/>
            <a:gdLst>
              <a:gd name="T0" fmla="*/ 2147483647 w 2579"/>
              <a:gd name="T1" fmla="*/ 2147483647 h 541"/>
              <a:gd name="T2" fmla="*/ 2147483647 w 2579"/>
              <a:gd name="T3" fmla="*/ 2147483647 h 541"/>
              <a:gd name="T4" fmla="*/ 2147483647 w 2579"/>
              <a:gd name="T5" fmla="*/ 2147483647 h 541"/>
              <a:gd name="T6" fmla="*/ 2147483647 w 2579"/>
              <a:gd name="T7" fmla="*/ 2147483647 h 541"/>
              <a:gd name="T8" fmla="*/ 2147483647 w 2579"/>
              <a:gd name="T9" fmla="*/ 2147483647 h 541"/>
              <a:gd name="T10" fmla="*/ 2147483647 w 2579"/>
              <a:gd name="T11" fmla="*/ 2147483647 h 541"/>
              <a:gd name="T12" fmla="*/ 2147483647 w 2579"/>
              <a:gd name="T13" fmla="*/ 2147483647 h 541"/>
              <a:gd name="T14" fmla="*/ 2147483647 w 2579"/>
              <a:gd name="T15" fmla="*/ 2147483647 h 541"/>
              <a:gd name="T16" fmla="*/ 2147483647 w 2579"/>
              <a:gd name="T17" fmla="*/ 2147483647 h 541"/>
              <a:gd name="T18" fmla="*/ 2147483647 w 2579"/>
              <a:gd name="T19" fmla="*/ 2147483647 h 541"/>
              <a:gd name="T20" fmla="*/ 2147483647 w 2579"/>
              <a:gd name="T21" fmla="*/ 2147483647 h 541"/>
              <a:gd name="T22" fmla="*/ 2147483647 w 2579"/>
              <a:gd name="T23" fmla="*/ 2147483647 h 541"/>
              <a:gd name="T24" fmla="*/ 2147483647 w 2579"/>
              <a:gd name="T25" fmla="*/ 2147483647 h 541"/>
              <a:gd name="T26" fmla="*/ 2147483647 w 2579"/>
              <a:gd name="T27" fmla="*/ 2147483647 h 541"/>
              <a:gd name="T28" fmla="*/ 2147483647 w 2579"/>
              <a:gd name="T29" fmla="*/ 2147483647 h 541"/>
              <a:gd name="T30" fmla="*/ 2147483647 w 2579"/>
              <a:gd name="T31" fmla="*/ 2147483647 h 541"/>
              <a:gd name="T32" fmla="*/ 2147483647 w 2579"/>
              <a:gd name="T33" fmla="*/ 2147483647 h 541"/>
              <a:gd name="T34" fmla="*/ 2147483647 w 2579"/>
              <a:gd name="T35" fmla="*/ 2147483647 h 541"/>
              <a:gd name="T36" fmla="*/ 2147483647 w 2579"/>
              <a:gd name="T37" fmla="*/ 2147483647 h 541"/>
              <a:gd name="T38" fmla="*/ 2147483647 w 2579"/>
              <a:gd name="T39" fmla="*/ 2147483647 h 541"/>
              <a:gd name="T40" fmla="*/ 2147483647 w 2579"/>
              <a:gd name="T41" fmla="*/ 2147483647 h 541"/>
              <a:gd name="T42" fmla="*/ 2147483647 w 2579"/>
              <a:gd name="T43" fmla="*/ 2147483647 h 541"/>
              <a:gd name="T44" fmla="*/ 2147483647 w 2579"/>
              <a:gd name="T45" fmla="*/ 2147483647 h 541"/>
              <a:gd name="T46" fmla="*/ 2147483647 w 2579"/>
              <a:gd name="T47" fmla="*/ 2147483647 h 541"/>
              <a:gd name="T48" fmla="*/ 2147483647 w 2579"/>
              <a:gd name="T49" fmla="*/ 2147483647 h 541"/>
              <a:gd name="T50" fmla="*/ 2147483647 w 2579"/>
              <a:gd name="T51" fmla="*/ 2147483647 h 541"/>
              <a:gd name="T52" fmla="*/ 2147483647 w 2579"/>
              <a:gd name="T53" fmla="*/ 2147483647 h 541"/>
              <a:gd name="T54" fmla="*/ 2147483647 w 2579"/>
              <a:gd name="T55" fmla="*/ 2147483647 h 541"/>
              <a:gd name="T56" fmla="*/ 2147483647 w 2579"/>
              <a:gd name="T57" fmla="*/ 2147483647 h 541"/>
              <a:gd name="T58" fmla="*/ 2147483647 w 2579"/>
              <a:gd name="T59" fmla="*/ 2147483647 h 541"/>
              <a:gd name="T60" fmla="*/ 2147483647 w 2579"/>
              <a:gd name="T61" fmla="*/ 2147483647 h 541"/>
              <a:gd name="T62" fmla="*/ 2147483647 w 2579"/>
              <a:gd name="T63" fmla="*/ 2147483647 h 541"/>
              <a:gd name="T64" fmla="*/ 2147483647 w 2579"/>
              <a:gd name="T65" fmla="*/ 2147483647 h 541"/>
              <a:gd name="T66" fmla="*/ 2147483647 w 2579"/>
              <a:gd name="T67" fmla="*/ 2147483647 h 541"/>
              <a:gd name="T68" fmla="*/ 2147483647 w 2579"/>
              <a:gd name="T69" fmla="*/ 0 h 5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79"/>
              <a:gd name="T106" fmla="*/ 0 h 541"/>
              <a:gd name="T107" fmla="*/ 2579 w 2579"/>
              <a:gd name="T108" fmla="*/ 541 h 54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79" h="541">
                <a:moveTo>
                  <a:pt x="4" y="0"/>
                </a:moveTo>
                <a:lnTo>
                  <a:pt x="71" y="46"/>
                </a:lnTo>
                <a:lnTo>
                  <a:pt x="137" y="69"/>
                </a:lnTo>
                <a:lnTo>
                  <a:pt x="204" y="95"/>
                </a:lnTo>
                <a:lnTo>
                  <a:pt x="270" y="119"/>
                </a:lnTo>
                <a:lnTo>
                  <a:pt x="339" y="143"/>
                </a:lnTo>
                <a:lnTo>
                  <a:pt x="393" y="168"/>
                </a:lnTo>
                <a:lnTo>
                  <a:pt x="471" y="190"/>
                </a:lnTo>
                <a:lnTo>
                  <a:pt x="539" y="192"/>
                </a:lnTo>
                <a:lnTo>
                  <a:pt x="574" y="192"/>
                </a:lnTo>
                <a:lnTo>
                  <a:pt x="671" y="241"/>
                </a:lnTo>
                <a:lnTo>
                  <a:pt x="761" y="242"/>
                </a:lnTo>
                <a:lnTo>
                  <a:pt x="828" y="263"/>
                </a:lnTo>
                <a:lnTo>
                  <a:pt x="896" y="265"/>
                </a:lnTo>
                <a:lnTo>
                  <a:pt x="985" y="265"/>
                </a:lnTo>
                <a:lnTo>
                  <a:pt x="1075" y="267"/>
                </a:lnTo>
                <a:lnTo>
                  <a:pt x="1176" y="272"/>
                </a:lnTo>
                <a:lnTo>
                  <a:pt x="1325" y="284"/>
                </a:lnTo>
                <a:lnTo>
                  <a:pt x="1366" y="272"/>
                </a:lnTo>
                <a:lnTo>
                  <a:pt x="1443" y="272"/>
                </a:lnTo>
                <a:lnTo>
                  <a:pt x="1520" y="280"/>
                </a:lnTo>
                <a:lnTo>
                  <a:pt x="1578" y="265"/>
                </a:lnTo>
                <a:lnTo>
                  <a:pt x="1656" y="276"/>
                </a:lnTo>
                <a:lnTo>
                  <a:pt x="1712" y="276"/>
                </a:lnTo>
                <a:lnTo>
                  <a:pt x="1869" y="270"/>
                </a:lnTo>
                <a:lnTo>
                  <a:pt x="1934" y="274"/>
                </a:lnTo>
                <a:lnTo>
                  <a:pt x="2015" y="282"/>
                </a:lnTo>
                <a:lnTo>
                  <a:pt x="2084" y="319"/>
                </a:lnTo>
                <a:lnTo>
                  <a:pt x="2146" y="347"/>
                </a:lnTo>
                <a:lnTo>
                  <a:pt x="2247" y="349"/>
                </a:lnTo>
                <a:lnTo>
                  <a:pt x="2295" y="371"/>
                </a:lnTo>
                <a:lnTo>
                  <a:pt x="2349" y="382"/>
                </a:lnTo>
                <a:lnTo>
                  <a:pt x="2418" y="412"/>
                </a:lnTo>
                <a:lnTo>
                  <a:pt x="2497" y="425"/>
                </a:lnTo>
                <a:lnTo>
                  <a:pt x="2579" y="463"/>
                </a:lnTo>
                <a:lnTo>
                  <a:pt x="2405" y="509"/>
                </a:lnTo>
                <a:lnTo>
                  <a:pt x="2290" y="541"/>
                </a:lnTo>
                <a:lnTo>
                  <a:pt x="2194" y="539"/>
                </a:lnTo>
                <a:lnTo>
                  <a:pt x="2127" y="539"/>
                </a:lnTo>
                <a:lnTo>
                  <a:pt x="2067" y="536"/>
                </a:lnTo>
                <a:lnTo>
                  <a:pt x="1977" y="539"/>
                </a:lnTo>
                <a:lnTo>
                  <a:pt x="1893" y="539"/>
                </a:lnTo>
                <a:lnTo>
                  <a:pt x="1794" y="534"/>
                </a:lnTo>
                <a:lnTo>
                  <a:pt x="1723" y="528"/>
                </a:lnTo>
                <a:lnTo>
                  <a:pt x="1630" y="534"/>
                </a:lnTo>
                <a:lnTo>
                  <a:pt x="1471" y="528"/>
                </a:lnTo>
                <a:lnTo>
                  <a:pt x="1383" y="532"/>
                </a:lnTo>
                <a:lnTo>
                  <a:pt x="1316" y="524"/>
                </a:lnTo>
                <a:lnTo>
                  <a:pt x="1239" y="524"/>
                </a:lnTo>
                <a:lnTo>
                  <a:pt x="1161" y="534"/>
                </a:lnTo>
                <a:lnTo>
                  <a:pt x="1082" y="521"/>
                </a:lnTo>
                <a:lnTo>
                  <a:pt x="1036" y="526"/>
                </a:lnTo>
                <a:lnTo>
                  <a:pt x="948" y="519"/>
                </a:lnTo>
                <a:lnTo>
                  <a:pt x="894" y="539"/>
                </a:lnTo>
                <a:lnTo>
                  <a:pt x="813" y="528"/>
                </a:lnTo>
                <a:lnTo>
                  <a:pt x="656" y="504"/>
                </a:lnTo>
                <a:lnTo>
                  <a:pt x="589" y="502"/>
                </a:lnTo>
                <a:lnTo>
                  <a:pt x="499" y="500"/>
                </a:lnTo>
                <a:lnTo>
                  <a:pt x="466" y="500"/>
                </a:lnTo>
                <a:lnTo>
                  <a:pt x="410" y="467"/>
                </a:lnTo>
                <a:lnTo>
                  <a:pt x="335" y="440"/>
                </a:lnTo>
                <a:lnTo>
                  <a:pt x="266" y="407"/>
                </a:lnTo>
                <a:lnTo>
                  <a:pt x="227" y="381"/>
                </a:lnTo>
                <a:lnTo>
                  <a:pt x="156" y="347"/>
                </a:lnTo>
                <a:lnTo>
                  <a:pt x="88" y="323"/>
                </a:lnTo>
                <a:lnTo>
                  <a:pt x="21" y="297"/>
                </a:lnTo>
                <a:lnTo>
                  <a:pt x="0" y="229"/>
                </a:lnTo>
                <a:lnTo>
                  <a:pt x="2" y="160"/>
                </a:lnTo>
                <a:lnTo>
                  <a:pt x="2" y="91"/>
                </a:lnTo>
                <a:lnTo>
                  <a:pt x="4" y="0"/>
                </a:lnTo>
                <a:close/>
              </a:path>
            </a:pathLst>
          </a:custGeom>
          <a:solidFill>
            <a:srgbClr val="676767"/>
          </a:solidFill>
          <a:ln w="9525">
            <a:noFill/>
            <a:round/>
            <a:headEnd/>
            <a:tailEnd/>
          </a:ln>
        </p:spPr>
        <p:txBody>
          <a:bodyPr/>
          <a:lstStyle/>
          <a:p>
            <a:pPr eaLnBrk="0" hangingPunct="0"/>
            <a:endParaRPr lang="en-US"/>
          </a:p>
        </p:txBody>
      </p:sp>
      <p:sp>
        <p:nvSpPr>
          <p:cNvPr id="29727" name="Freeform 36"/>
          <p:cNvSpPr>
            <a:spLocks/>
          </p:cNvSpPr>
          <p:nvPr/>
        </p:nvSpPr>
        <p:spPr bwMode="auto">
          <a:xfrm>
            <a:off x="4364038" y="5686425"/>
            <a:ext cx="2447925" cy="230188"/>
          </a:xfrm>
          <a:custGeom>
            <a:avLst/>
            <a:gdLst>
              <a:gd name="T0" fmla="*/ 2147483647 w 2314"/>
              <a:gd name="T1" fmla="*/ 2147483647 h 385"/>
              <a:gd name="T2" fmla="*/ 2147483647 w 2314"/>
              <a:gd name="T3" fmla="*/ 0 h 385"/>
              <a:gd name="T4" fmla="*/ 2147483647 w 2314"/>
              <a:gd name="T5" fmla="*/ 2147483647 h 385"/>
              <a:gd name="T6" fmla="*/ 2147483647 w 2314"/>
              <a:gd name="T7" fmla="*/ 2147483647 h 385"/>
              <a:gd name="T8" fmla="*/ 2147483647 w 2314"/>
              <a:gd name="T9" fmla="*/ 2147483647 h 385"/>
              <a:gd name="T10" fmla="*/ 2147483647 w 2314"/>
              <a:gd name="T11" fmla="*/ 2147483647 h 385"/>
              <a:gd name="T12" fmla="*/ 2147483647 w 2314"/>
              <a:gd name="T13" fmla="*/ 2147483647 h 385"/>
              <a:gd name="T14" fmla="*/ 2147483647 w 2314"/>
              <a:gd name="T15" fmla="*/ 2147483647 h 385"/>
              <a:gd name="T16" fmla="*/ 2147483647 w 2314"/>
              <a:gd name="T17" fmla="*/ 2147483647 h 385"/>
              <a:gd name="T18" fmla="*/ 2147483647 w 2314"/>
              <a:gd name="T19" fmla="*/ 2147483647 h 385"/>
              <a:gd name="T20" fmla="*/ 2147483647 w 2314"/>
              <a:gd name="T21" fmla="*/ 2147483647 h 385"/>
              <a:gd name="T22" fmla="*/ 2147483647 w 2314"/>
              <a:gd name="T23" fmla="*/ 2147483647 h 385"/>
              <a:gd name="T24" fmla="*/ 2147483647 w 2314"/>
              <a:gd name="T25" fmla="*/ 2147483647 h 385"/>
              <a:gd name="T26" fmla="*/ 2147483647 w 2314"/>
              <a:gd name="T27" fmla="*/ 2147483647 h 385"/>
              <a:gd name="T28" fmla="*/ 2147483647 w 2314"/>
              <a:gd name="T29" fmla="*/ 2147483647 h 385"/>
              <a:gd name="T30" fmla="*/ 2147483647 w 2314"/>
              <a:gd name="T31" fmla="*/ 2147483647 h 385"/>
              <a:gd name="T32" fmla="*/ 2147483647 w 2314"/>
              <a:gd name="T33" fmla="*/ 2147483647 h 385"/>
              <a:gd name="T34" fmla="*/ 2147483647 w 2314"/>
              <a:gd name="T35" fmla="*/ 2147483647 h 385"/>
              <a:gd name="T36" fmla="*/ 2147483647 w 2314"/>
              <a:gd name="T37" fmla="*/ 2147483647 h 385"/>
              <a:gd name="T38" fmla="*/ 2147483647 w 2314"/>
              <a:gd name="T39" fmla="*/ 2147483647 h 385"/>
              <a:gd name="T40" fmla="*/ 2147483647 w 2314"/>
              <a:gd name="T41" fmla="*/ 2147483647 h 385"/>
              <a:gd name="T42" fmla="*/ 2147483647 w 2314"/>
              <a:gd name="T43" fmla="*/ 2147483647 h 385"/>
              <a:gd name="T44" fmla="*/ 2147483647 w 2314"/>
              <a:gd name="T45" fmla="*/ 2147483647 h 385"/>
              <a:gd name="T46" fmla="*/ 2147483647 w 2314"/>
              <a:gd name="T47" fmla="*/ 2147483647 h 385"/>
              <a:gd name="T48" fmla="*/ 2147483647 w 2314"/>
              <a:gd name="T49" fmla="*/ 2147483647 h 385"/>
              <a:gd name="T50" fmla="*/ 2147483647 w 2314"/>
              <a:gd name="T51" fmla="*/ 2147483647 h 385"/>
              <a:gd name="T52" fmla="*/ 2147483647 w 2314"/>
              <a:gd name="T53" fmla="*/ 2147483647 h 385"/>
              <a:gd name="T54" fmla="*/ 2147483647 w 2314"/>
              <a:gd name="T55" fmla="*/ 2147483647 h 385"/>
              <a:gd name="T56" fmla="*/ 2147483647 w 2314"/>
              <a:gd name="T57" fmla="*/ 2147483647 h 385"/>
              <a:gd name="T58" fmla="*/ 2147483647 w 2314"/>
              <a:gd name="T59" fmla="*/ 2147483647 h 385"/>
              <a:gd name="T60" fmla="*/ 2147483647 w 2314"/>
              <a:gd name="T61" fmla="*/ 2147483647 h 385"/>
              <a:gd name="T62" fmla="*/ 0 w 2314"/>
              <a:gd name="T63" fmla="*/ 2147483647 h 385"/>
              <a:gd name="T64" fmla="*/ 2147483647 w 2314"/>
              <a:gd name="T65" fmla="*/ 2147483647 h 3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14"/>
              <a:gd name="T100" fmla="*/ 0 h 385"/>
              <a:gd name="T101" fmla="*/ 2314 w 2314"/>
              <a:gd name="T102" fmla="*/ 385 h 38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14" h="385">
                <a:moveTo>
                  <a:pt x="2" y="123"/>
                </a:moveTo>
                <a:lnTo>
                  <a:pt x="2" y="123"/>
                </a:lnTo>
                <a:lnTo>
                  <a:pt x="2" y="24"/>
                </a:lnTo>
                <a:lnTo>
                  <a:pt x="45" y="0"/>
                </a:lnTo>
                <a:lnTo>
                  <a:pt x="111" y="24"/>
                </a:lnTo>
                <a:lnTo>
                  <a:pt x="176" y="24"/>
                </a:lnTo>
                <a:lnTo>
                  <a:pt x="240" y="48"/>
                </a:lnTo>
                <a:lnTo>
                  <a:pt x="305" y="75"/>
                </a:lnTo>
                <a:lnTo>
                  <a:pt x="393" y="75"/>
                </a:lnTo>
                <a:lnTo>
                  <a:pt x="458" y="99"/>
                </a:lnTo>
                <a:lnTo>
                  <a:pt x="524" y="99"/>
                </a:lnTo>
                <a:lnTo>
                  <a:pt x="611" y="101"/>
                </a:lnTo>
                <a:lnTo>
                  <a:pt x="709" y="88"/>
                </a:lnTo>
                <a:lnTo>
                  <a:pt x="830" y="91"/>
                </a:lnTo>
                <a:lnTo>
                  <a:pt x="961" y="106"/>
                </a:lnTo>
                <a:lnTo>
                  <a:pt x="981" y="103"/>
                </a:lnTo>
                <a:lnTo>
                  <a:pt x="1047" y="103"/>
                </a:lnTo>
                <a:lnTo>
                  <a:pt x="1110" y="103"/>
                </a:lnTo>
                <a:lnTo>
                  <a:pt x="1191" y="103"/>
                </a:lnTo>
                <a:lnTo>
                  <a:pt x="1241" y="103"/>
                </a:lnTo>
                <a:lnTo>
                  <a:pt x="1365" y="86"/>
                </a:lnTo>
                <a:lnTo>
                  <a:pt x="1512" y="97"/>
                </a:lnTo>
                <a:lnTo>
                  <a:pt x="1546" y="105"/>
                </a:lnTo>
                <a:lnTo>
                  <a:pt x="1611" y="106"/>
                </a:lnTo>
                <a:lnTo>
                  <a:pt x="1677" y="106"/>
                </a:lnTo>
                <a:lnTo>
                  <a:pt x="1742" y="106"/>
                </a:lnTo>
                <a:lnTo>
                  <a:pt x="1806" y="106"/>
                </a:lnTo>
                <a:lnTo>
                  <a:pt x="1871" y="106"/>
                </a:lnTo>
                <a:lnTo>
                  <a:pt x="1933" y="133"/>
                </a:lnTo>
                <a:lnTo>
                  <a:pt x="2002" y="157"/>
                </a:lnTo>
                <a:lnTo>
                  <a:pt x="2067" y="179"/>
                </a:lnTo>
                <a:lnTo>
                  <a:pt x="2133" y="179"/>
                </a:lnTo>
                <a:lnTo>
                  <a:pt x="2194" y="203"/>
                </a:lnTo>
                <a:lnTo>
                  <a:pt x="2314" y="274"/>
                </a:lnTo>
                <a:lnTo>
                  <a:pt x="2207" y="314"/>
                </a:lnTo>
                <a:lnTo>
                  <a:pt x="2134" y="336"/>
                </a:lnTo>
                <a:lnTo>
                  <a:pt x="2062" y="353"/>
                </a:lnTo>
                <a:lnTo>
                  <a:pt x="1994" y="347"/>
                </a:lnTo>
                <a:lnTo>
                  <a:pt x="1927" y="359"/>
                </a:lnTo>
                <a:lnTo>
                  <a:pt x="1875" y="381"/>
                </a:lnTo>
                <a:lnTo>
                  <a:pt x="1804" y="385"/>
                </a:lnTo>
                <a:lnTo>
                  <a:pt x="1736" y="383"/>
                </a:lnTo>
                <a:lnTo>
                  <a:pt x="1677" y="381"/>
                </a:lnTo>
                <a:lnTo>
                  <a:pt x="1624" y="383"/>
                </a:lnTo>
                <a:lnTo>
                  <a:pt x="1518" y="372"/>
                </a:lnTo>
                <a:lnTo>
                  <a:pt x="1434" y="370"/>
                </a:lnTo>
                <a:lnTo>
                  <a:pt x="1376" y="381"/>
                </a:lnTo>
                <a:lnTo>
                  <a:pt x="1295" y="372"/>
                </a:lnTo>
                <a:lnTo>
                  <a:pt x="1137" y="373"/>
                </a:lnTo>
                <a:lnTo>
                  <a:pt x="1006" y="385"/>
                </a:lnTo>
                <a:lnTo>
                  <a:pt x="957" y="381"/>
                </a:lnTo>
                <a:lnTo>
                  <a:pt x="881" y="364"/>
                </a:lnTo>
                <a:lnTo>
                  <a:pt x="793" y="366"/>
                </a:lnTo>
                <a:lnTo>
                  <a:pt x="740" y="357"/>
                </a:lnTo>
                <a:lnTo>
                  <a:pt x="673" y="342"/>
                </a:lnTo>
                <a:lnTo>
                  <a:pt x="610" y="342"/>
                </a:lnTo>
                <a:lnTo>
                  <a:pt x="542" y="340"/>
                </a:lnTo>
                <a:lnTo>
                  <a:pt x="477" y="340"/>
                </a:lnTo>
                <a:lnTo>
                  <a:pt x="327" y="340"/>
                </a:lnTo>
                <a:lnTo>
                  <a:pt x="240" y="316"/>
                </a:lnTo>
                <a:lnTo>
                  <a:pt x="178" y="271"/>
                </a:lnTo>
                <a:lnTo>
                  <a:pt x="122" y="274"/>
                </a:lnTo>
                <a:lnTo>
                  <a:pt x="60" y="269"/>
                </a:lnTo>
                <a:lnTo>
                  <a:pt x="0" y="265"/>
                </a:lnTo>
                <a:lnTo>
                  <a:pt x="0" y="217"/>
                </a:lnTo>
                <a:lnTo>
                  <a:pt x="2" y="123"/>
                </a:lnTo>
                <a:close/>
              </a:path>
            </a:pathLst>
          </a:custGeom>
          <a:solidFill>
            <a:srgbClr val="676767"/>
          </a:solidFill>
          <a:ln w="9525">
            <a:noFill/>
            <a:round/>
            <a:headEnd/>
            <a:tailEnd/>
          </a:ln>
        </p:spPr>
        <p:txBody>
          <a:bodyPr/>
          <a:lstStyle/>
          <a:p>
            <a:pPr eaLnBrk="0" hangingPunct="0"/>
            <a:endParaRPr lang="en-US"/>
          </a:p>
        </p:txBody>
      </p:sp>
      <p:sp>
        <p:nvSpPr>
          <p:cNvPr id="29728" name="Rectangle 37"/>
          <p:cNvSpPr>
            <a:spLocks noChangeArrowheads="1"/>
          </p:cNvSpPr>
          <p:nvPr/>
        </p:nvSpPr>
        <p:spPr bwMode="auto">
          <a:xfrm rot="-60000">
            <a:off x="5111750" y="5492750"/>
            <a:ext cx="1190625"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FFFFFF"/>
                </a:solidFill>
              </a:rPr>
              <a:t>No recognition plan</a:t>
            </a:r>
            <a:endParaRPr lang="en-US" sz="1000">
              <a:solidFill>
                <a:schemeClr val="tx1"/>
              </a:solidFill>
              <a:latin typeface="Times New Roman" pitchFamily="18" charset="0"/>
            </a:endParaRPr>
          </a:p>
        </p:txBody>
      </p:sp>
      <p:sp>
        <p:nvSpPr>
          <p:cNvPr id="29729" name="Rectangle 38"/>
          <p:cNvSpPr>
            <a:spLocks noChangeArrowheads="1"/>
          </p:cNvSpPr>
          <p:nvPr/>
        </p:nvSpPr>
        <p:spPr bwMode="auto">
          <a:xfrm>
            <a:off x="1597025" y="5446713"/>
            <a:ext cx="2239963" cy="171450"/>
          </a:xfrm>
          <a:prstGeom prst="rect">
            <a:avLst/>
          </a:prstGeom>
          <a:noFill/>
          <a:ln w="9525">
            <a:noFill/>
            <a:miter lim="800000"/>
            <a:headEnd/>
            <a:tailEnd/>
          </a:ln>
        </p:spPr>
        <p:txBody>
          <a:bodyPr/>
          <a:lstStyle/>
          <a:p>
            <a:pPr eaLnBrk="0" hangingPunct="0"/>
            <a:endParaRPr lang="en-US"/>
          </a:p>
        </p:txBody>
      </p:sp>
      <p:sp>
        <p:nvSpPr>
          <p:cNvPr id="29730" name="Rectangle 39"/>
          <p:cNvSpPr>
            <a:spLocks noChangeArrowheads="1"/>
          </p:cNvSpPr>
          <p:nvPr/>
        </p:nvSpPr>
        <p:spPr bwMode="auto">
          <a:xfrm>
            <a:off x="1512888" y="5465763"/>
            <a:ext cx="1463675"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FFFFFF"/>
                </a:solidFill>
              </a:rPr>
              <a:t>Inadequate training plan</a:t>
            </a:r>
            <a:endParaRPr lang="en-US" sz="1000">
              <a:solidFill>
                <a:schemeClr val="tx1"/>
              </a:solidFill>
              <a:latin typeface="Times New Roman" pitchFamily="18" charset="0"/>
            </a:endParaRPr>
          </a:p>
        </p:txBody>
      </p:sp>
      <p:sp>
        <p:nvSpPr>
          <p:cNvPr id="29731" name="Rectangle 40"/>
          <p:cNvSpPr>
            <a:spLocks noChangeArrowheads="1"/>
          </p:cNvSpPr>
          <p:nvPr/>
        </p:nvSpPr>
        <p:spPr bwMode="auto">
          <a:xfrm>
            <a:off x="1600200" y="5732463"/>
            <a:ext cx="2230438" cy="171450"/>
          </a:xfrm>
          <a:prstGeom prst="rect">
            <a:avLst/>
          </a:prstGeom>
          <a:noFill/>
          <a:ln w="9525">
            <a:noFill/>
            <a:miter lim="800000"/>
            <a:headEnd/>
            <a:tailEnd/>
          </a:ln>
        </p:spPr>
        <p:txBody>
          <a:bodyPr/>
          <a:lstStyle/>
          <a:p>
            <a:pPr eaLnBrk="0" hangingPunct="0"/>
            <a:endParaRPr lang="en-US"/>
          </a:p>
        </p:txBody>
      </p:sp>
      <p:sp>
        <p:nvSpPr>
          <p:cNvPr id="29732" name="Rectangle 41"/>
          <p:cNvSpPr>
            <a:spLocks noChangeArrowheads="1"/>
          </p:cNvSpPr>
          <p:nvPr/>
        </p:nvSpPr>
        <p:spPr bwMode="auto">
          <a:xfrm>
            <a:off x="1716088" y="5759450"/>
            <a:ext cx="1455737"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FFFFFF"/>
                </a:solidFill>
              </a:rPr>
              <a:t>No accountability policy</a:t>
            </a:r>
            <a:endParaRPr lang="en-US" sz="1000">
              <a:solidFill>
                <a:schemeClr val="tx1"/>
              </a:solidFill>
              <a:latin typeface="Times New Roman" pitchFamily="18" charset="0"/>
            </a:endParaRPr>
          </a:p>
        </p:txBody>
      </p:sp>
      <p:sp>
        <p:nvSpPr>
          <p:cNvPr id="29733" name="Rectangle 42"/>
          <p:cNvSpPr>
            <a:spLocks noChangeArrowheads="1"/>
          </p:cNvSpPr>
          <p:nvPr/>
        </p:nvSpPr>
        <p:spPr bwMode="auto">
          <a:xfrm>
            <a:off x="4605338" y="5756275"/>
            <a:ext cx="1238250"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FFFFFF"/>
                </a:solidFill>
              </a:rPr>
              <a:t>No inspection policy</a:t>
            </a:r>
            <a:endParaRPr lang="en-US" sz="1000">
              <a:solidFill>
                <a:schemeClr val="tx1"/>
              </a:solidFill>
              <a:latin typeface="Times New Roman" pitchFamily="18" charset="0"/>
            </a:endParaRPr>
          </a:p>
        </p:txBody>
      </p:sp>
      <p:sp>
        <p:nvSpPr>
          <p:cNvPr id="29734" name="Rectangle 43"/>
          <p:cNvSpPr>
            <a:spLocks noChangeArrowheads="1"/>
          </p:cNvSpPr>
          <p:nvPr/>
        </p:nvSpPr>
        <p:spPr bwMode="auto">
          <a:xfrm>
            <a:off x="1552575" y="4851400"/>
            <a:ext cx="2309813" cy="171450"/>
          </a:xfrm>
          <a:prstGeom prst="rect">
            <a:avLst/>
          </a:prstGeom>
          <a:noFill/>
          <a:ln w="9525">
            <a:noFill/>
            <a:miter lim="800000"/>
            <a:headEnd/>
            <a:tailEnd/>
          </a:ln>
        </p:spPr>
        <p:txBody>
          <a:bodyPr/>
          <a:lstStyle/>
          <a:p>
            <a:pPr eaLnBrk="0" hangingPunct="0"/>
            <a:endParaRPr lang="en-US"/>
          </a:p>
        </p:txBody>
      </p:sp>
      <p:sp>
        <p:nvSpPr>
          <p:cNvPr id="29735" name="Rectangle 44"/>
          <p:cNvSpPr>
            <a:spLocks noChangeArrowheads="1"/>
          </p:cNvSpPr>
          <p:nvPr/>
        </p:nvSpPr>
        <p:spPr bwMode="auto">
          <a:xfrm>
            <a:off x="1454150" y="4876800"/>
            <a:ext cx="1511300"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FFFFFF"/>
                </a:solidFill>
              </a:rPr>
              <a:t>No discipline procedures</a:t>
            </a:r>
            <a:endParaRPr lang="en-US" sz="1000">
              <a:solidFill>
                <a:schemeClr val="tx1"/>
              </a:solidFill>
              <a:latin typeface="Times New Roman" pitchFamily="18" charset="0"/>
            </a:endParaRPr>
          </a:p>
        </p:txBody>
      </p:sp>
      <p:sp>
        <p:nvSpPr>
          <p:cNvPr id="29736" name="Rectangle 45"/>
          <p:cNvSpPr>
            <a:spLocks noChangeArrowheads="1"/>
          </p:cNvSpPr>
          <p:nvPr/>
        </p:nvSpPr>
        <p:spPr bwMode="auto">
          <a:xfrm>
            <a:off x="4735513" y="5187950"/>
            <a:ext cx="1322387"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FFFFFF"/>
                </a:solidFill>
              </a:rPr>
              <a:t>Outdated  Procedures</a:t>
            </a:r>
            <a:endParaRPr lang="en-US" sz="1000">
              <a:solidFill>
                <a:schemeClr val="tx1"/>
              </a:solidFill>
              <a:latin typeface="Times New Roman" pitchFamily="18" charset="0"/>
            </a:endParaRPr>
          </a:p>
        </p:txBody>
      </p:sp>
      <p:sp>
        <p:nvSpPr>
          <p:cNvPr id="29737" name="Rectangle 46"/>
          <p:cNvSpPr>
            <a:spLocks noChangeArrowheads="1"/>
          </p:cNvSpPr>
          <p:nvPr/>
        </p:nvSpPr>
        <p:spPr bwMode="auto">
          <a:xfrm>
            <a:off x="1557338" y="5140325"/>
            <a:ext cx="2125662" cy="171450"/>
          </a:xfrm>
          <a:prstGeom prst="rect">
            <a:avLst/>
          </a:prstGeom>
          <a:noFill/>
          <a:ln w="9525">
            <a:noFill/>
            <a:miter lim="800000"/>
            <a:headEnd/>
            <a:tailEnd/>
          </a:ln>
        </p:spPr>
        <p:txBody>
          <a:bodyPr/>
          <a:lstStyle/>
          <a:p>
            <a:pPr eaLnBrk="0" hangingPunct="0"/>
            <a:endParaRPr lang="en-US"/>
          </a:p>
        </p:txBody>
      </p:sp>
      <p:sp>
        <p:nvSpPr>
          <p:cNvPr id="29738" name="Rectangle 47"/>
          <p:cNvSpPr>
            <a:spLocks noChangeArrowheads="1"/>
          </p:cNvSpPr>
          <p:nvPr/>
        </p:nvSpPr>
        <p:spPr bwMode="auto">
          <a:xfrm>
            <a:off x="1671638" y="5165725"/>
            <a:ext cx="1379537"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FFFFFF"/>
                </a:solidFill>
              </a:rPr>
              <a:t>No orientation process</a:t>
            </a:r>
            <a:endParaRPr lang="en-US" sz="1000">
              <a:solidFill>
                <a:schemeClr val="tx1"/>
              </a:solidFill>
              <a:latin typeface="Times New Roman" pitchFamily="18" charset="0"/>
            </a:endParaRPr>
          </a:p>
        </p:txBody>
      </p:sp>
      <p:sp>
        <p:nvSpPr>
          <p:cNvPr id="29739" name="Freeform 48"/>
          <p:cNvSpPr>
            <a:spLocks/>
          </p:cNvSpPr>
          <p:nvPr/>
        </p:nvSpPr>
        <p:spPr bwMode="auto">
          <a:xfrm>
            <a:off x="5245100" y="3779838"/>
            <a:ext cx="1801813" cy="457200"/>
          </a:xfrm>
          <a:custGeom>
            <a:avLst/>
            <a:gdLst>
              <a:gd name="T0" fmla="*/ 2147483647 w 1700"/>
              <a:gd name="T1" fmla="*/ 2147483647 h 766"/>
              <a:gd name="T2" fmla="*/ 2147483647 w 1700"/>
              <a:gd name="T3" fmla="*/ 2147483647 h 766"/>
              <a:gd name="T4" fmla="*/ 2147483647 w 1700"/>
              <a:gd name="T5" fmla="*/ 2147483647 h 766"/>
              <a:gd name="T6" fmla="*/ 2147483647 w 1700"/>
              <a:gd name="T7" fmla="*/ 2147483647 h 766"/>
              <a:gd name="T8" fmla="*/ 2147483647 w 1700"/>
              <a:gd name="T9" fmla="*/ 2147483647 h 766"/>
              <a:gd name="T10" fmla="*/ 2147483647 w 1700"/>
              <a:gd name="T11" fmla="*/ 2147483647 h 766"/>
              <a:gd name="T12" fmla="*/ 2147483647 w 1700"/>
              <a:gd name="T13" fmla="*/ 2147483647 h 766"/>
              <a:gd name="T14" fmla="*/ 2147483647 w 1700"/>
              <a:gd name="T15" fmla="*/ 2147483647 h 766"/>
              <a:gd name="T16" fmla="*/ 2147483647 w 1700"/>
              <a:gd name="T17" fmla="*/ 2147483647 h 766"/>
              <a:gd name="T18" fmla="*/ 2147483647 w 1700"/>
              <a:gd name="T19" fmla="*/ 2147483647 h 766"/>
              <a:gd name="T20" fmla="*/ 2147483647 w 1700"/>
              <a:gd name="T21" fmla="*/ 2147483647 h 766"/>
              <a:gd name="T22" fmla="*/ 2147483647 w 1700"/>
              <a:gd name="T23" fmla="*/ 2147483647 h 766"/>
              <a:gd name="T24" fmla="*/ 2147483647 w 1700"/>
              <a:gd name="T25" fmla="*/ 2147483647 h 766"/>
              <a:gd name="T26" fmla="*/ 2147483647 w 1700"/>
              <a:gd name="T27" fmla="*/ 0 h 766"/>
              <a:gd name="T28" fmla="*/ 2147483647 w 1700"/>
              <a:gd name="T29" fmla="*/ 2147483647 h 766"/>
              <a:gd name="T30" fmla="*/ 0 w 1700"/>
              <a:gd name="T31" fmla="*/ 2147483647 h 766"/>
              <a:gd name="T32" fmla="*/ 2147483647 w 1700"/>
              <a:gd name="T33" fmla="*/ 2147483647 h 7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00"/>
              <a:gd name="T52" fmla="*/ 0 h 766"/>
              <a:gd name="T53" fmla="*/ 1700 w 1700"/>
              <a:gd name="T54" fmla="*/ 766 h 7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00" h="766">
                <a:moveTo>
                  <a:pt x="177" y="478"/>
                </a:moveTo>
                <a:lnTo>
                  <a:pt x="357" y="575"/>
                </a:lnTo>
                <a:lnTo>
                  <a:pt x="357" y="478"/>
                </a:lnTo>
                <a:lnTo>
                  <a:pt x="716" y="669"/>
                </a:lnTo>
                <a:lnTo>
                  <a:pt x="716" y="575"/>
                </a:lnTo>
                <a:lnTo>
                  <a:pt x="1162" y="766"/>
                </a:lnTo>
                <a:lnTo>
                  <a:pt x="1162" y="669"/>
                </a:lnTo>
                <a:lnTo>
                  <a:pt x="1700" y="669"/>
                </a:lnTo>
                <a:lnTo>
                  <a:pt x="1252" y="288"/>
                </a:lnTo>
                <a:lnTo>
                  <a:pt x="1342" y="191"/>
                </a:lnTo>
                <a:lnTo>
                  <a:pt x="805" y="191"/>
                </a:lnTo>
                <a:lnTo>
                  <a:pt x="893" y="95"/>
                </a:lnTo>
                <a:lnTo>
                  <a:pt x="446" y="95"/>
                </a:lnTo>
                <a:lnTo>
                  <a:pt x="446" y="0"/>
                </a:lnTo>
                <a:lnTo>
                  <a:pt x="177" y="95"/>
                </a:lnTo>
                <a:lnTo>
                  <a:pt x="0" y="288"/>
                </a:lnTo>
                <a:lnTo>
                  <a:pt x="177" y="478"/>
                </a:lnTo>
                <a:close/>
              </a:path>
            </a:pathLst>
          </a:custGeom>
          <a:solidFill>
            <a:srgbClr val="919191"/>
          </a:solidFill>
          <a:ln w="9525">
            <a:noFill/>
            <a:round/>
            <a:headEnd/>
            <a:tailEnd/>
          </a:ln>
        </p:spPr>
        <p:txBody>
          <a:bodyPr/>
          <a:lstStyle/>
          <a:p>
            <a:pPr eaLnBrk="0" hangingPunct="0"/>
            <a:endParaRPr lang="en-US"/>
          </a:p>
        </p:txBody>
      </p:sp>
      <p:grpSp>
        <p:nvGrpSpPr>
          <p:cNvPr id="29740" name="Group 49"/>
          <p:cNvGrpSpPr>
            <a:grpSpLocks/>
          </p:cNvGrpSpPr>
          <p:nvPr/>
        </p:nvGrpSpPr>
        <p:grpSpPr bwMode="auto">
          <a:xfrm>
            <a:off x="4624388" y="3984625"/>
            <a:ext cx="2108200" cy="466725"/>
            <a:chOff x="2405" y="3153"/>
            <a:chExt cx="996" cy="392"/>
          </a:xfrm>
        </p:grpSpPr>
        <p:sp>
          <p:nvSpPr>
            <p:cNvPr id="29817" name="Freeform 50"/>
            <p:cNvSpPr>
              <a:spLocks/>
            </p:cNvSpPr>
            <p:nvPr/>
          </p:nvSpPr>
          <p:spPr bwMode="auto">
            <a:xfrm>
              <a:off x="2405" y="3153"/>
              <a:ext cx="996" cy="392"/>
            </a:xfrm>
            <a:custGeom>
              <a:avLst/>
              <a:gdLst>
                <a:gd name="T0" fmla="*/ 1 w 1992"/>
                <a:gd name="T1" fmla="*/ 1 h 784"/>
                <a:gd name="T2" fmla="*/ 1 w 1992"/>
                <a:gd name="T3" fmla="*/ 1 h 784"/>
                <a:gd name="T4" fmla="*/ 1 w 1992"/>
                <a:gd name="T5" fmla="*/ 1 h 784"/>
                <a:gd name="T6" fmla="*/ 1 w 1992"/>
                <a:gd name="T7" fmla="*/ 1 h 784"/>
                <a:gd name="T8" fmla="*/ 1 w 1992"/>
                <a:gd name="T9" fmla="*/ 1 h 784"/>
                <a:gd name="T10" fmla="*/ 1 w 1992"/>
                <a:gd name="T11" fmla="*/ 1 h 784"/>
                <a:gd name="T12" fmla="*/ 1 w 1992"/>
                <a:gd name="T13" fmla="*/ 1 h 784"/>
                <a:gd name="T14" fmla="*/ 1 w 1992"/>
                <a:gd name="T15" fmla="*/ 1 h 784"/>
                <a:gd name="T16" fmla="*/ 1 w 1992"/>
                <a:gd name="T17" fmla="*/ 1 h 784"/>
                <a:gd name="T18" fmla="*/ 1 w 1992"/>
                <a:gd name="T19" fmla="*/ 1 h 784"/>
                <a:gd name="T20" fmla="*/ 1 w 1992"/>
                <a:gd name="T21" fmla="*/ 1 h 784"/>
                <a:gd name="T22" fmla="*/ 1 w 1992"/>
                <a:gd name="T23" fmla="*/ 1 h 784"/>
                <a:gd name="T24" fmla="*/ 1 w 1992"/>
                <a:gd name="T25" fmla="*/ 1 h 784"/>
                <a:gd name="T26" fmla="*/ 1 w 1992"/>
                <a:gd name="T27" fmla="*/ 0 h 784"/>
                <a:gd name="T28" fmla="*/ 1 w 1992"/>
                <a:gd name="T29" fmla="*/ 1 h 784"/>
                <a:gd name="T30" fmla="*/ 1 w 1992"/>
                <a:gd name="T31" fmla="*/ 0 h 784"/>
                <a:gd name="T32" fmla="*/ 1 w 1992"/>
                <a:gd name="T33" fmla="*/ 1 h 784"/>
                <a:gd name="T34" fmla="*/ 0 w 1992"/>
                <a:gd name="T35" fmla="*/ 1 h 784"/>
                <a:gd name="T36" fmla="*/ 1 w 1992"/>
                <a:gd name="T37" fmla="*/ 1 h 78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92"/>
                <a:gd name="T58" fmla="*/ 0 h 784"/>
                <a:gd name="T59" fmla="*/ 1992 w 1992"/>
                <a:gd name="T60" fmla="*/ 784 h 78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92" h="784">
                  <a:moveTo>
                    <a:pt x="179" y="480"/>
                  </a:moveTo>
                  <a:lnTo>
                    <a:pt x="325" y="532"/>
                  </a:lnTo>
                  <a:lnTo>
                    <a:pt x="370" y="567"/>
                  </a:lnTo>
                  <a:lnTo>
                    <a:pt x="381" y="633"/>
                  </a:lnTo>
                  <a:lnTo>
                    <a:pt x="437" y="502"/>
                  </a:lnTo>
                  <a:lnTo>
                    <a:pt x="712" y="678"/>
                  </a:lnTo>
                  <a:lnTo>
                    <a:pt x="751" y="491"/>
                  </a:lnTo>
                  <a:lnTo>
                    <a:pt x="1198" y="784"/>
                  </a:lnTo>
                  <a:lnTo>
                    <a:pt x="1192" y="629"/>
                  </a:lnTo>
                  <a:lnTo>
                    <a:pt x="1992" y="551"/>
                  </a:lnTo>
                  <a:lnTo>
                    <a:pt x="1394" y="235"/>
                  </a:lnTo>
                  <a:lnTo>
                    <a:pt x="1372" y="108"/>
                  </a:lnTo>
                  <a:lnTo>
                    <a:pt x="884" y="173"/>
                  </a:lnTo>
                  <a:lnTo>
                    <a:pt x="996" y="0"/>
                  </a:lnTo>
                  <a:lnTo>
                    <a:pt x="449" y="97"/>
                  </a:lnTo>
                  <a:lnTo>
                    <a:pt x="449" y="0"/>
                  </a:lnTo>
                  <a:lnTo>
                    <a:pt x="179" y="97"/>
                  </a:lnTo>
                  <a:lnTo>
                    <a:pt x="0" y="287"/>
                  </a:lnTo>
                  <a:lnTo>
                    <a:pt x="179" y="480"/>
                  </a:lnTo>
                  <a:close/>
                </a:path>
              </a:pathLst>
            </a:custGeom>
            <a:solidFill>
              <a:srgbClr val="E9E9E9"/>
            </a:solidFill>
            <a:ln w="9525">
              <a:noFill/>
              <a:round/>
              <a:headEnd/>
              <a:tailEnd/>
            </a:ln>
          </p:spPr>
          <p:txBody>
            <a:bodyPr/>
            <a:lstStyle/>
            <a:p>
              <a:pPr eaLnBrk="0" hangingPunct="0"/>
              <a:endParaRPr lang="en-US"/>
            </a:p>
          </p:txBody>
        </p:sp>
        <p:sp>
          <p:nvSpPr>
            <p:cNvPr id="29818" name="Freeform 51"/>
            <p:cNvSpPr>
              <a:spLocks/>
            </p:cNvSpPr>
            <p:nvPr/>
          </p:nvSpPr>
          <p:spPr bwMode="auto">
            <a:xfrm>
              <a:off x="2405" y="3153"/>
              <a:ext cx="996" cy="392"/>
            </a:xfrm>
            <a:custGeom>
              <a:avLst/>
              <a:gdLst>
                <a:gd name="T0" fmla="*/ 1 w 1992"/>
                <a:gd name="T1" fmla="*/ 1 h 784"/>
                <a:gd name="T2" fmla="*/ 1 w 1992"/>
                <a:gd name="T3" fmla="*/ 1 h 784"/>
                <a:gd name="T4" fmla="*/ 1 w 1992"/>
                <a:gd name="T5" fmla="*/ 1 h 784"/>
                <a:gd name="T6" fmla="*/ 1 w 1992"/>
                <a:gd name="T7" fmla="*/ 1 h 784"/>
                <a:gd name="T8" fmla="*/ 1 w 1992"/>
                <a:gd name="T9" fmla="*/ 1 h 784"/>
                <a:gd name="T10" fmla="*/ 1 w 1992"/>
                <a:gd name="T11" fmla="*/ 1 h 784"/>
                <a:gd name="T12" fmla="*/ 1 w 1992"/>
                <a:gd name="T13" fmla="*/ 1 h 784"/>
                <a:gd name="T14" fmla="*/ 1 w 1992"/>
                <a:gd name="T15" fmla="*/ 1 h 784"/>
                <a:gd name="T16" fmla="*/ 1 w 1992"/>
                <a:gd name="T17" fmla="*/ 1 h 784"/>
                <a:gd name="T18" fmla="*/ 1 w 1992"/>
                <a:gd name="T19" fmla="*/ 1 h 784"/>
                <a:gd name="T20" fmla="*/ 1 w 1992"/>
                <a:gd name="T21" fmla="*/ 1 h 784"/>
                <a:gd name="T22" fmla="*/ 1 w 1992"/>
                <a:gd name="T23" fmla="*/ 1 h 784"/>
                <a:gd name="T24" fmla="*/ 1 w 1992"/>
                <a:gd name="T25" fmla="*/ 1 h 784"/>
                <a:gd name="T26" fmla="*/ 1 w 1992"/>
                <a:gd name="T27" fmla="*/ 0 h 784"/>
                <a:gd name="T28" fmla="*/ 1 w 1992"/>
                <a:gd name="T29" fmla="*/ 1 h 784"/>
                <a:gd name="T30" fmla="*/ 1 w 1992"/>
                <a:gd name="T31" fmla="*/ 0 h 784"/>
                <a:gd name="T32" fmla="*/ 1 w 1992"/>
                <a:gd name="T33" fmla="*/ 1 h 784"/>
                <a:gd name="T34" fmla="*/ 0 w 1992"/>
                <a:gd name="T35" fmla="*/ 1 h 784"/>
                <a:gd name="T36" fmla="*/ 1 w 1992"/>
                <a:gd name="T37" fmla="*/ 1 h 78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92"/>
                <a:gd name="T58" fmla="*/ 0 h 784"/>
                <a:gd name="T59" fmla="*/ 1992 w 1992"/>
                <a:gd name="T60" fmla="*/ 784 h 78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92" h="784">
                  <a:moveTo>
                    <a:pt x="179" y="480"/>
                  </a:moveTo>
                  <a:lnTo>
                    <a:pt x="325" y="532"/>
                  </a:lnTo>
                  <a:lnTo>
                    <a:pt x="370" y="567"/>
                  </a:lnTo>
                  <a:lnTo>
                    <a:pt x="381" y="633"/>
                  </a:lnTo>
                  <a:lnTo>
                    <a:pt x="437" y="502"/>
                  </a:lnTo>
                  <a:lnTo>
                    <a:pt x="712" y="678"/>
                  </a:lnTo>
                  <a:lnTo>
                    <a:pt x="751" y="491"/>
                  </a:lnTo>
                  <a:lnTo>
                    <a:pt x="1198" y="784"/>
                  </a:lnTo>
                  <a:lnTo>
                    <a:pt x="1192" y="629"/>
                  </a:lnTo>
                  <a:lnTo>
                    <a:pt x="1992" y="551"/>
                  </a:lnTo>
                  <a:lnTo>
                    <a:pt x="1394" y="235"/>
                  </a:lnTo>
                  <a:lnTo>
                    <a:pt x="1372" y="108"/>
                  </a:lnTo>
                  <a:lnTo>
                    <a:pt x="884" y="173"/>
                  </a:lnTo>
                  <a:lnTo>
                    <a:pt x="996" y="0"/>
                  </a:lnTo>
                  <a:lnTo>
                    <a:pt x="449" y="97"/>
                  </a:lnTo>
                  <a:lnTo>
                    <a:pt x="449" y="0"/>
                  </a:lnTo>
                  <a:lnTo>
                    <a:pt x="179" y="97"/>
                  </a:lnTo>
                  <a:lnTo>
                    <a:pt x="0" y="287"/>
                  </a:lnTo>
                  <a:lnTo>
                    <a:pt x="179" y="480"/>
                  </a:lnTo>
                </a:path>
              </a:pathLst>
            </a:custGeom>
            <a:noFill/>
            <a:ln w="3175">
              <a:solidFill>
                <a:srgbClr val="000000"/>
              </a:solidFill>
              <a:round/>
              <a:headEnd/>
              <a:tailEnd/>
            </a:ln>
          </p:spPr>
          <p:txBody>
            <a:bodyPr/>
            <a:lstStyle/>
            <a:p>
              <a:pPr eaLnBrk="0" hangingPunct="0"/>
              <a:endParaRPr lang="en-US"/>
            </a:p>
          </p:txBody>
        </p:sp>
      </p:grpSp>
      <p:grpSp>
        <p:nvGrpSpPr>
          <p:cNvPr id="29741" name="Group 52"/>
          <p:cNvGrpSpPr>
            <a:grpSpLocks/>
          </p:cNvGrpSpPr>
          <p:nvPr/>
        </p:nvGrpSpPr>
        <p:grpSpPr bwMode="auto">
          <a:xfrm>
            <a:off x="1930400" y="1389063"/>
            <a:ext cx="2108200" cy="973137"/>
            <a:chOff x="1132" y="973"/>
            <a:chExt cx="944" cy="800"/>
          </a:xfrm>
        </p:grpSpPr>
        <p:sp>
          <p:nvSpPr>
            <p:cNvPr id="29815" name="Freeform 53"/>
            <p:cNvSpPr>
              <a:spLocks/>
            </p:cNvSpPr>
            <p:nvPr/>
          </p:nvSpPr>
          <p:spPr bwMode="auto">
            <a:xfrm>
              <a:off x="1132" y="973"/>
              <a:ext cx="944" cy="800"/>
            </a:xfrm>
            <a:custGeom>
              <a:avLst/>
              <a:gdLst>
                <a:gd name="T0" fmla="*/ 0 w 1889"/>
                <a:gd name="T1" fmla="*/ 1 h 1598"/>
                <a:gd name="T2" fmla="*/ 0 w 1889"/>
                <a:gd name="T3" fmla="*/ 1 h 1598"/>
                <a:gd name="T4" fmla="*/ 0 w 1889"/>
                <a:gd name="T5" fmla="*/ 1 h 1598"/>
                <a:gd name="T6" fmla="*/ 0 w 1889"/>
                <a:gd name="T7" fmla="*/ 1 h 1598"/>
                <a:gd name="T8" fmla="*/ 0 w 1889"/>
                <a:gd name="T9" fmla="*/ 1 h 1598"/>
                <a:gd name="T10" fmla="*/ 0 w 1889"/>
                <a:gd name="T11" fmla="*/ 1 h 1598"/>
                <a:gd name="T12" fmla="*/ 0 w 1889"/>
                <a:gd name="T13" fmla="*/ 1 h 1598"/>
                <a:gd name="T14" fmla="*/ 0 w 1889"/>
                <a:gd name="T15" fmla="*/ 1 h 1598"/>
                <a:gd name="T16" fmla="*/ 0 w 1889"/>
                <a:gd name="T17" fmla="*/ 0 h 1598"/>
                <a:gd name="T18" fmla="*/ 0 w 1889"/>
                <a:gd name="T19" fmla="*/ 1 h 1598"/>
                <a:gd name="T20" fmla="*/ 0 w 1889"/>
                <a:gd name="T21" fmla="*/ 1 h 1598"/>
                <a:gd name="T22" fmla="*/ 0 w 1889"/>
                <a:gd name="T23" fmla="*/ 1 h 1598"/>
                <a:gd name="T24" fmla="*/ 0 w 1889"/>
                <a:gd name="T25" fmla="*/ 1 h 1598"/>
                <a:gd name="T26" fmla="*/ 0 w 1889"/>
                <a:gd name="T27" fmla="*/ 1 h 1598"/>
                <a:gd name="T28" fmla="*/ 0 w 1889"/>
                <a:gd name="T29" fmla="*/ 1 h 1598"/>
                <a:gd name="T30" fmla="*/ 0 w 1889"/>
                <a:gd name="T31" fmla="*/ 1 h 1598"/>
                <a:gd name="T32" fmla="*/ 0 w 1889"/>
                <a:gd name="T33" fmla="*/ 1 h 1598"/>
                <a:gd name="T34" fmla="*/ 0 w 1889"/>
                <a:gd name="T35" fmla="*/ 1 h 1598"/>
                <a:gd name="T36" fmla="*/ 0 w 1889"/>
                <a:gd name="T37" fmla="*/ 1 h 1598"/>
                <a:gd name="T38" fmla="*/ 0 w 1889"/>
                <a:gd name="T39" fmla="*/ 1 h 159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889"/>
                <a:gd name="T61" fmla="*/ 0 h 1598"/>
                <a:gd name="T62" fmla="*/ 1889 w 1889"/>
                <a:gd name="T63" fmla="*/ 1598 h 159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889" h="1598">
                  <a:moveTo>
                    <a:pt x="1854" y="1316"/>
                  </a:moveTo>
                  <a:lnTo>
                    <a:pt x="1871" y="864"/>
                  </a:lnTo>
                  <a:lnTo>
                    <a:pt x="1643" y="1049"/>
                  </a:lnTo>
                  <a:lnTo>
                    <a:pt x="1501" y="889"/>
                  </a:lnTo>
                  <a:lnTo>
                    <a:pt x="1297" y="310"/>
                  </a:lnTo>
                  <a:lnTo>
                    <a:pt x="1136" y="526"/>
                  </a:lnTo>
                  <a:lnTo>
                    <a:pt x="813" y="7"/>
                  </a:lnTo>
                  <a:lnTo>
                    <a:pt x="690" y="327"/>
                  </a:lnTo>
                  <a:lnTo>
                    <a:pt x="299" y="0"/>
                  </a:lnTo>
                  <a:lnTo>
                    <a:pt x="279" y="504"/>
                  </a:lnTo>
                  <a:lnTo>
                    <a:pt x="0" y="504"/>
                  </a:lnTo>
                  <a:lnTo>
                    <a:pt x="792" y="941"/>
                  </a:lnTo>
                  <a:lnTo>
                    <a:pt x="606" y="1044"/>
                  </a:lnTo>
                  <a:lnTo>
                    <a:pt x="1129" y="1189"/>
                  </a:lnTo>
                  <a:lnTo>
                    <a:pt x="1106" y="1395"/>
                  </a:lnTo>
                  <a:lnTo>
                    <a:pt x="1441" y="1421"/>
                  </a:lnTo>
                  <a:lnTo>
                    <a:pt x="1504" y="1598"/>
                  </a:lnTo>
                  <a:lnTo>
                    <a:pt x="1833" y="1544"/>
                  </a:lnTo>
                  <a:lnTo>
                    <a:pt x="1889" y="1417"/>
                  </a:lnTo>
                  <a:lnTo>
                    <a:pt x="1854" y="1316"/>
                  </a:lnTo>
                  <a:close/>
                </a:path>
              </a:pathLst>
            </a:custGeom>
            <a:solidFill>
              <a:srgbClr val="E9E9E9"/>
            </a:solidFill>
            <a:ln w="9525">
              <a:noFill/>
              <a:round/>
              <a:headEnd/>
              <a:tailEnd/>
            </a:ln>
          </p:spPr>
          <p:txBody>
            <a:bodyPr/>
            <a:lstStyle/>
            <a:p>
              <a:pPr eaLnBrk="0" hangingPunct="0"/>
              <a:endParaRPr lang="en-US"/>
            </a:p>
          </p:txBody>
        </p:sp>
        <p:sp>
          <p:nvSpPr>
            <p:cNvPr id="29816" name="Freeform 54"/>
            <p:cNvSpPr>
              <a:spLocks/>
            </p:cNvSpPr>
            <p:nvPr/>
          </p:nvSpPr>
          <p:spPr bwMode="auto">
            <a:xfrm>
              <a:off x="1132" y="973"/>
              <a:ext cx="944" cy="800"/>
            </a:xfrm>
            <a:custGeom>
              <a:avLst/>
              <a:gdLst>
                <a:gd name="T0" fmla="*/ 0 w 1889"/>
                <a:gd name="T1" fmla="*/ 1 h 1598"/>
                <a:gd name="T2" fmla="*/ 0 w 1889"/>
                <a:gd name="T3" fmla="*/ 1 h 1598"/>
                <a:gd name="T4" fmla="*/ 0 w 1889"/>
                <a:gd name="T5" fmla="*/ 1 h 1598"/>
                <a:gd name="T6" fmla="*/ 0 w 1889"/>
                <a:gd name="T7" fmla="*/ 1 h 1598"/>
                <a:gd name="T8" fmla="*/ 0 w 1889"/>
                <a:gd name="T9" fmla="*/ 1 h 1598"/>
                <a:gd name="T10" fmla="*/ 0 w 1889"/>
                <a:gd name="T11" fmla="*/ 1 h 1598"/>
                <a:gd name="T12" fmla="*/ 0 w 1889"/>
                <a:gd name="T13" fmla="*/ 1 h 1598"/>
                <a:gd name="T14" fmla="*/ 0 w 1889"/>
                <a:gd name="T15" fmla="*/ 1 h 1598"/>
                <a:gd name="T16" fmla="*/ 0 w 1889"/>
                <a:gd name="T17" fmla="*/ 0 h 1598"/>
                <a:gd name="T18" fmla="*/ 0 w 1889"/>
                <a:gd name="T19" fmla="*/ 1 h 1598"/>
                <a:gd name="T20" fmla="*/ 0 w 1889"/>
                <a:gd name="T21" fmla="*/ 1 h 1598"/>
                <a:gd name="T22" fmla="*/ 0 w 1889"/>
                <a:gd name="T23" fmla="*/ 1 h 1598"/>
                <a:gd name="T24" fmla="*/ 0 w 1889"/>
                <a:gd name="T25" fmla="*/ 1 h 1598"/>
                <a:gd name="T26" fmla="*/ 0 w 1889"/>
                <a:gd name="T27" fmla="*/ 1 h 1598"/>
                <a:gd name="T28" fmla="*/ 0 w 1889"/>
                <a:gd name="T29" fmla="*/ 1 h 1598"/>
                <a:gd name="T30" fmla="*/ 0 w 1889"/>
                <a:gd name="T31" fmla="*/ 1 h 1598"/>
                <a:gd name="T32" fmla="*/ 0 w 1889"/>
                <a:gd name="T33" fmla="*/ 1 h 1598"/>
                <a:gd name="T34" fmla="*/ 0 w 1889"/>
                <a:gd name="T35" fmla="*/ 1 h 1598"/>
                <a:gd name="T36" fmla="*/ 0 w 1889"/>
                <a:gd name="T37" fmla="*/ 1 h 15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89"/>
                <a:gd name="T58" fmla="*/ 0 h 1598"/>
                <a:gd name="T59" fmla="*/ 1889 w 1889"/>
                <a:gd name="T60" fmla="*/ 1598 h 15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89" h="1598">
                  <a:moveTo>
                    <a:pt x="1854" y="1316"/>
                  </a:moveTo>
                  <a:lnTo>
                    <a:pt x="1871" y="864"/>
                  </a:lnTo>
                  <a:lnTo>
                    <a:pt x="1643" y="1049"/>
                  </a:lnTo>
                  <a:lnTo>
                    <a:pt x="1501" y="889"/>
                  </a:lnTo>
                  <a:lnTo>
                    <a:pt x="1297" y="310"/>
                  </a:lnTo>
                  <a:lnTo>
                    <a:pt x="1136" y="526"/>
                  </a:lnTo>
                  <a:lnTo>
                    <a:pt x="813" y="7"/>
                  </a:lnTo>
                  <a:lnTo>
                    <a:pt x="690" y="327"/>
                  </a:lnTo>
                  <a:lnTo>
                    <a:pt x="299" y="0"/>
                  </a:lnTo>
                  <a:lnTo>
                    <a:pt x="279" y="504"/>
                  </a:lnTo>
                  <a:lnTo>
                    <a:pt x="0" y="504"/>
                  </a:lnTo>
                  <a:lnTo>
                    <a:pt x="792" y="941"/>
                  </a:lnTo>
                  <a:lnTo>
                    <a:pt x="606" y="1044"/>
                  </a:lnTo>
                  <a:lnTo>
                    <a:pt x="1129" y="1189"/>
                  </a:lnTo>
                  <a:lnTo>
                    <a:pt x="1106" y="1395"/>
                  </a:lnTo>
                  <a:lnTo>
                    <a:pt x="1441" y="1421"/>
                  </a:lnTo>
                  <a:lnTo>
                    <a:pt x="1504" y="1598"/>
                  </a:lnTo>
                  <a:lnTo>
                    <a:pt x="1833" y="1544"/>
                  </a:lnTo>
                  <a:lnTo>
                    <a:pt x="1889" y="1417"/>
                  </a:lnTo>
                </a:path>
              </a:pathLst>
            </a:custGeom>
            <a:noFill/>
            <a:ln w="3175">
              <a:solidFill>
                <a:srgbClr val="000000"/>
              </a:solidFill>
              <a:round/>
              <a:headEnd/>
              <a:tailEnd/>
            </a:ln>
          </p:spPr>
          <p:txBody>
            <a:bodyPr/>
            <a:lstStyle/>
            <a:p>
              <a:pPr eaLnBrk="0" hangingPunct="0"/>
              <a:endParaRPr lang="en-US"/>
            </a:p>
          </p:txBody>
        </p:sp>
      </p:grpSp>
      <p:grpSp>
        <p:nvGrpSpPr>
          <p:cNvPr id="29742" name="Group 55"/>
          <p:cNvGrpSpPr>
            <a:grpSpLocks/>
          </p:cNvGrpSpPr>
          <p:nvPr/>
        </p:nvGrpSpPr>
        <p:grpSpPr bwMode="auto">
          <a:xfrm>
            <a:off x="4579938" y="3560763"/>
            <a:ext cx="2387600" cy="492125"/>
            <a:chOff x="2384" y="2797"/>
            <a:chExt cx="1128" cy="413"/>
          </a:xfrm>
        </p:grpSpPr>
        <p:sp>
          <p:nvSpPr>
            <p:cNvPr id="29813" name="Freeform 56"/>
            <p:cNvSpPr>
              <a:spLocks/>
            </p:cNvSpPr>
            <p:nvPr/>
          </p:nvSpPr>
          <p:spPr bwMode="auto">
            <a:xfrm>
              <a:off x="2384" y="2797"/>
              <a:ext cx="1128" cy="413"/>
            </a:xfrm>
            <a:custGeom>
              <a:avLst/>
              <a:gdLst>
                <a:gd name="T0" fmla="*/ 1 w 2255"/>
                <a:gd name="T1" fmla="*/ 1 h 826"/>
                <a:gd name="T2" fmla="*/ 1 w 2255"/>
                <a:gd name="T3" fmla="*/ 1 h 826"/>
                <a:gd name="T4" fmla="*/ 1 w 2255"/>
                <a:gd name="T5" fmla="*/ 1 h 826"/>
                <a:gd name="T6" fmla="*/ 1 w 2255"/>
                <a:gd name="T7" fmla="*/ 1 h 826"/>
                <a:gd name="T8" fmla="*/ 1 w 2255"/>
                <a:gd name="T9" fmla="*/ 1 h 826"/>
                <a:gd name="T10" fmla="*/ 1 w 2255"/>
                <a:gd name="T11" fmla="*/ 0 h 826"/>
                <a:gd name="T12" fmla="*/ 1 w 2255"/>
                <a:gd name="T13" fmla="*/ 1 h 826"/>
                <a:gd name="T14" fmla="*/ 1 w 2255"/>
                <a:gd name="T15" fmla="*/ 1 h 826"/>
                <a:gd name="T16" fmla="*/ 1 w 2255"/>
                <a:gd name="T17" fmla="*/ 1 h 826"/>
                <a:gd name="T18" fmla="*/ 1 w 2255"/>
                <a:gd name="T19" fmla="*/ 1 h 826"/>
                <a:gd name="T20" fmla="*/ 1 w 2255"/>
                <a:gd name="T21" fmla="*/ 1 h 826"/>
                <a:gd name="T22" fmla="*/ 1 w 2255"/>
                <a:gd name="T23" fmla="*/ 1 h 826"/>
                <a:gd name="T24" fmla="*/ 1 w 2255"/>
                <a:gd name="T25" fmla="*/ 1 h 826"/>
                <a:gd name="T26" fmla="*/ 1 w 2255"/>
                <a:gd name="T27" fmla="*/ 1 h 826"/>
                <a:gd name="T28" fmla="*/ 1 w 2255"/>
                <a:gd name="T29" fmla="*/ 1 h 826"/>
                <a:gd name="T30" fmla="*/ 1 w 2255"/>
                <a:gd name="T31" fmla="*/ 1 h 826"/>
                <a:gd name="T32" fmla="*/ 1 w 2255"/>
                <a:gd name="T33" fmla="*/ 1 h 826"/>
                <a:gd name="T34" fmla="*/ 0 w 2255"/>
                <a:gd name="T35" fmla="*/ 1 h 826"/>
                <a:gd name="T36" fmla="*/ 1 w 2255"/>
                <a:gd name="T37" fmla="*/ 1 h 8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55"/>
                <a:gd name="T58" fmla="*/ 0 h 826"/>
                <a:gd name="T59" fmla="*/ 2255 w 2255"/>
                <a:gd name="T60" fmla="*/ 826 h 8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55" h="826">
                  <a:moveTo>
                    <a:pt x="224" y="312"/>
                  </a:moveTo>
                  <a:lnTo>
                    <a:pt x="454" y="120"/>
                  </a:lnTo>
                  <a:lnTo>
                    <a:pt x="471" y="198"/>
                  </a:lnTo>
                  <a:lnTo>
                    <a:pt x="463" y="228"/>
                  </a:lnTo>
                  <a:lnTo>
                    <a:pt x="488" y="275"/>
                  </a:lnTo>
                  <a:lnTo>
                    <a:pt x="837" y="0"/>
                  </a:lnTo>
                  <a:lnTo>
                    <a:pt x="878" y="181"/>
                  </a:lnTo>
                  <a:lnTo>
                    <a:pt x="1233" y="24"/>
                  </a:lnTo>
                  <a:lnTo>
                    <a:pt x="1216" y="250"/>
                  </a:lnTo>
                  <a:lnTo>
                    <a:pt x="2255" y="443"/>
                  </a:lnTo>
                  <a:lnTo>
                    <a:pt x="1579" y="575"/>
                  </a:lnTo>
                  <a:lnTo>
                    <a:pt x="1510" y="777"/>
                  </a:lnTo>
                  <a:lnTo>
                    <a:pt x="1177" y="682"/>
                  </a:lnTo>
                  <a:lnTo>
                    <a:pt x="1028" y="826"/>
                  </a:lnTo>
                  <a:lnTo>
                    <a:pt x="501" y="693"/>
                  </a:lnTo>
                  <a:lnTo>
                    <a:pt x="501" y="790"/>
                  </a:lnTo>
                  <a:lnTo>
                    <a:pt x="224" y="693"/>
                  </a:lnTo>
                  <a:lnTo>
                    <a:pt x="0" y="521"/>
                  </a:lnTo>
                  <a:lnTo>
                    <a:pt x="224" y="312"/>
                  </a:lnTo>
                  <a:close/>
                </a:path>
              </a:pathLst>
            </a:custGeom>
            <a:solidFill>
              <a:srgbClr val="E9E9E9"/>
            </a:solidFill>
            <a:ln w="9525">
              <a:noFill/>
              <a:round/>
              <a:headEnd/>
              <a:tailEnd/>
            </a:ln>
          </p:spPr>
          <p:txBody>
            <a:bodyPr/>
            <a:lstStyle/>
            <a:p>
              <a:pPr eaLnBrk="0" hangingPunct="0"/>
              <a:endParaRPr lang="en-US"/>
            </a:p>
          </p:txBody>
        </p:sp>
        <p:sp>
          <p:nvSpPr>
            <p:cNvPr id="29814" name="Freeform 57"/>
            <p:cNvSpPr>
              <a:spLocks/>
            </p:cNvSpPr>
            <p:nvPr/>
          </p:nvSpPr>
          <p:spPr bwMode="auto">
            <a:xfrm>
              <a:off x="2384" y="2797"/>
              <a:ext cx="1128" cy="413"/>
            </a:xfrm>
            <a:custGeom>
              <a:avLst/>
              <a:gdLst>
                <a:gd name="T0" fmla="*/ 1 w 2255"/>
                <a:gd name="T1" fmla="*/ 1 h 826"/>
                <a:gd name="T2" fmla="*/ 1 w 2255"/>
                <a:gd name="T3" fmla="*/ 1 h 826"/>
                <a:gd name="T4" fmla="*/ 1 w 2255"/>
                <a:gd name="T5" fmla="*/ 1 h 826"/>
                <a:gd name="T6" fmla="*/ 1 w 2255"/>
                <a:gd name="T7" fmla="*/ 1 h 826"/>
                <a:gd name="T8" fmla="*/ 1 w 2255"/>
                <a:gd name="T9" fmla="*/ 1 h 826"/>
                <a:gd name="T10" fmla="*/ 1 w 2255"/>
                <a:gd name="T11" fmla="*/ 0 h 826"/>
                <a:gd name="T12" fmla="*/ 1 w 2255"/>
                <a:gd name="T13" fmla="*/ 1 h 826"/>
                <a:gd name="T14" fmla="*/ 1 w 2255"/>
                <a:gd name="T15" fmla="*/ 1 h 826"/>
                <a:gd name="T16" fmla="*/ 1 w 2255"/>
                <a:gd name="T17" fmla="*/ 1 h 826"/>
                <a:gd name="T18" fmla="*/ 1 w 2255"/>
                <a:gd name="T19" fmla="*/ 1 h 826"/>
                <a:gd name="T20" fmla="*/ 1 w 2255"/>
                <a:gd name="T21" fmla="*/ 1 h 826"/>
                <a:gd name="T22" fmla="*/ 1 w 2255"/>
                <a:gd name="T23" fmla="*/ 1 h 826"/>
                <a:gd name="T24" fmla="*/ 1 w 2255"/>
                <a:gd name="T25" fmla="*/ 1 h 826"/>
                <a:gd name="T26" fmla="*/ 1 w 2255"/>
                <a:gd name="T27" fmla="*/ 1 h 826"/>
                <a:gd name="T28" fmla="*/ 1 w 2255"/>
                <a:gd name="T29" fmla="*/ 1 h 826"/>
                <a:gd name="T30" fmla="*/ 1 w 2255"/>
                <a:gd name="T31" fmla="*/ 1 h 826"/>
                <a:gd name="T32" fmla="*/ 1 w 2255"/>
                <a:gd name="T33" fmla="*/ 1 h 826"/>
                <a:gd name="T34" fmla="*/ 0 w 2255"/>
                <a:gd name="T35" fmla="*/ 1 h 826"/>
                <a:gd name="T36" fmla="*/ 1 w 2255"/>
                <a:gd name="T37" fmla="*/ 1 h 8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55"/>
                <a:gd name="T58" fmla="*/ 0 h 826"/>
                <a:gd name="T59" fmla="*/ 2255 w 2255"/>
                <a:gd name="T60" fmla="*/ 826 h 8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55" h="826">
                  <a:moveTo>
                    <a:pt x="224" y="312"/>
                  </a:moveTo>
                  <a:lnTo>
                    <a:pt x="454" y="120"/>
                  </a:lnTo>
                  <a:lnTo>
                    <a:pt x="471" y="198"/>
                  </a:lnTo>
                  <a:lnTo>
                    <a:pt x="463" y="228"/>
                  </a:lnTo>
                  <a:lnTo>
                    <a:pt x="488" y="275"/>
                  </a:lnTo>
                  <a:lnTo>
                    <a:pt x="837" y="0"/>
                  </a:lnTo>
                  <a:lnTo>
                    <a:pt x="878" y="181"/>
                  </a:lnTo>
                  <a:lnTo>
                    <a:pt x="1233" y="24"/>
                  </a:lnTo>
                  <a:lnTo>
                    <a:pt x="1216" y="250"/>
                  </a:lnTo>
                  <a:lnTo>
                    <a:pt x="2255" y="443"/>
                  </a:lnTo>
                  <a:lnTo>
                    <a:pt x="1579" y="575"/>
                  </a:lnTo>
                  <a:lnTo>
                    <a:pt x="1510" y="777"/>
                  </a:lnTo>
                  <a:lnTo>
                    <a:pt x="1177" y="682"/>
                  </a:lnTo>
                  <a:lnTo>
                    <a:pt x="1028" y="826"/>
                  </a:lnTo>
                  <a:lnTo>
                    <a:pt x="501" y="693"/>
                  </a:lnTo>
                  <a:lnTo>
                    <a:pt x="501" y="790"/>
                  </a:lnTo>
                  <a:lnTo>
                    <a:pt x="224" y="693"/>
                  </a:lnTo>
                  <a:lnTo>
                    <a:pt x="0" y="521"/>
                  </a:lnTo>
                  <a:lnTo>
                    <a:pt x="224" y="312"/>
                  </a:lnTo>
                </a:path>
              </a:pathLst>
            </a:custGeom>
            <a:noFill/>
            <a:ln w="3175">
              <a:solidFill>
                <a:srgbClr val="000000"/>
              </a:solidFill>
              <a:round/>
              <a:headEnd/>
              <a:tailEnd/>
            </a:ln>
          </p:spPr>
          <p:txBody>
            <a:bodyPr/>
            <a:lstStyle/>
            <a:p>
              <a:pPr eaLnBrk="0" hangingPunct="0"/>
              <a:endParaRPr lang="en-US"/>
            </a:p>
          </p:txBody>
        </p:sp>
      </p:grpSp>
      <p:grpSp>
        <p:nvGrpSpPr>
          <p:cNvPr id="29743" name="Group 58"/>
          <p:cNvGrpSpPr>
            <a:grpSpLocks/>
          </p:cNvGrpSpPr>
          <p:nvPr/>
        </p:nvGrpSpPr>
        <p:grpSpPr bwMode="auto">
          <a:xfrm>
            <a:off x="4687888" y="2701925"/>
            <a:ext cx="2227262" cy="600075"/>
            <a:chOff x="2435" y="2075"/>
            <a:chExt cx="1052" cy="504"/>
          </a:xfrm>
        </p:grpSpPr>
        <p:sp>
          <p:nvSpPr>
            <p:cNvPr id="29811" name="Freeform 59"/>
            <p:cNvSpPr>
              <a:spLocks/>
            </p:cNvSpPr>
            <p:nvPr/>
          </p:nvSpPr>
          <p:spPr bwMode="auto">
            <a:xfrm>
              <a:off x="2435" y="2075"/>
              <a:ext cx="1052" cy="504"/>
            </a:xfrm>
            <a:custGeom>
              <a:avLst/>
              <a:gdLst>
                <a:gd name="T0" fmla="*/ 1 w 2104"/>
                <a:gd name="T1" fmla="*/ 1 h 1006"/>
                <a:gd name="T2" fmla="*/ 1 w 2104"/>
                <a:gd name="T3" fmla="*/ 1 h 1006"/>
                <a:gd name="T4" fmla="*/ 1 w 2104"/>
                <a:gd name="T5" fmla="*/ 1 h 1006"/>
                <a:gd name="T6" fmla="*/ 1 w 2104"/>
                <a:gd name="T7" fmla="*/ 1 h 1006"/>
                <a:gd name="T8" fmla="*/ 1 w 2104"/>
                <a:gd name="T9" fmla="*/ 1 h 1006"/>
                <a:gd name="T10" fmla="*/ 1 w 2104"/>
                <a:gd name="T11" fmla="*/ 0 h 1006"/>
                <a:gd name="T12" fmla="*/ 1 w 2104"/>
                <a:gd name="T13" fmla="*/ 1 h 1006"/>
                <a:gd name="T14" fmla="*/ 1 w 2104"/>
                <a:gd name="T15" fmla="*/ 1 h 1006"/>
                <a:gd name="T16" fmla="*/ 1 w 2104"/>
                <a:gd name="T17" fmla="*/ 1 h 1006"/>
                <a:gd name="T18" fmla="*/ 1 w 2104"/>
                <a:gd name="T19" fmla="*/ 1 h 1006"/>
                <a:gd name="T20" fmla="*/ 1 w 2104"/>
                <a:gd name="T21" fmla="*/ 1 h 1006"/>
                <a:gd name="T22" fmla="*/ 1 w 2104"/>
                <a:gd name="T23" fmla="*/ 1 h 1006"/>
                <a:gd name="T24" fmla="*/ 1 w 2104"/>
                <a:gd name="T25" fmla="*/ 1 h 1006"/>
                <a:gd name="T26" fmla="*/ 1 w 2104"/>
                <a:gd name="T27" fmla="*/ 1 h 1006"/>
                <a:gd name="T28" fmla="*/ 1 w 2104"/>
                <a:gd name="T29" fmla="*/ 1 h 1006"/>
                <a:gd name="T30" fmla="*/ 0 w 2104"/>
                <a:gd name="T31" fmla="*/ 1 h 1006"/>
                <a:gd name="T32" fmla="*/ 1 w 2104"/>
                <a:gd name="T33" fmla="*/ 1 h 10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104"/>
                <a:gd name="T52" fmla="*/ 0 h 1006"/>
                <a:gd name="T53" fmla="*/ 2104 w 2104"/>
                <a:gd name="T54" fmla="*/ 1006 h 100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104" h="1006">
                  <a:moveTo>
                    <a:pt x="108" y="610"/>
                  </a:moveTo>
                  <a:lnTo>
                    <a:pt x="243" y="476"/>
                  </a:lnTo>
                  <a:lnTo>
                    <a:pt x="278" y="526"/>
                  </a:lnTo>
                  <a:lnTo>
                    <a:pt x="536" y="293"/>
                  </a:lnTo>
                  <a:lnTo>
                    <a:pt x="590" y="450"/>
                  </a:lnTo>
                  <a:lnTo>
                    <a:pt x="1229" y="0"/>
                  </a:lnTo>
                  <a:lnTo>
                    <a:pt x="1248" y="207"/>
                  </a:lnTo>
                  <a:lnTo>
                    <a:pt x="2104" y="229"/>
                  </a:lnTo>
                  <a:lnTo>
                    <a:pt x="1428" y="580"/>
                  </a:lnTo>
                  <a:lnTo>
                    <a:pt x="1560" y="747"/>
                  </a:lnTo>
                  <a:lnTo>
                    <a:pt x="889" y="840"/>
                  </a:lnTo>
                  <a:lnTo>
                    <a:pt x="818" y="963"/>
                  </a:lnTo>
                  <a:lnTo>
                    <a:pt x="450" y="915"/>
                  </a:lnTo>
                  <a:lnTo>
                    <a:pt x="476" y="1006"/>
                  </a:lnTo>
                  <a:lnTo>
                    <a:pt x="211" y="980"/>
                  </a:lnTo>
                  <a:lnTo>
                    <a:pt x="0" y="840"/>
                  </a:lnTo>
                  <a:lnTo>
                    <a:pt x="108" y="610"/>
                  </a:lnTo>
                  <a:close/>
                </a:path>
              </a:pathLst>
            </a:custGeom>
            <a:solidFill>
              <a:srgbClr val="E9E9E9"/>
            </a:solidFill>
            <a:ln w="9525">
              <a:noFill/>
              <a:round/>
              <a:headEnd/>
              <a:tailEnd/>
            </a:ln>
          </p:spPr>
          <p:txBody>
            <a:bodyPr/>
            <a:lstStyle/>
            <a:p>
              <a:pPr eaLnBrk="0" hangingPunct="0"/>
              <a:endParaRPr lang="en-US"/>
            </a:p>
          </p:txBody>
        </p:sp>
        <p:sp>
          <p:nvSpPr>
            <p:cNvPr id="29812" name="Freeform 60"/>
            <p:cNvSpPr>
              <a:spLocks/>
            </p:cNvSpPr>
            <p:nvPr/>
          </p:nvSpPr>
          <p:spPr bwMode="auto">
            <a:xfrm>
              <a:off x="2435" y="2075"/>
              <a:ext cx="1052" cy="504"/>
            </a:xfrm>
            <a:custGeom>
              <a:avLst/>
              <a:gdLst>
                <a:gd name="T0" fmla="*/ 1 w 2104"/>
                <a:gd name="T1" fmla="*/ 1 h 1006"/>
                <a:gd name="T2" fmla="*/ 1 w 2104"/>
                <a:gd name="T3" fmla="*/ 1 h 1006"/>
                <a:gd name="T4" fmla="*/ 1 w 2104"/>
                <a:gd name="T5" fmla="*/ 1 h 1006"/>
                <a:gd name="T6" fmla="*/ 1 w 2104"/>
                <a:gd name="T7" fmla="*/ 1 h 1006"/>
                <a:gd name="T8" fmla="*/ 1 w 2104"/>
                <a:gd name="T9" fmla="*/ 1 h 1006"/>
                <a:gd name="T10" fmla="*/ 1 w 2104"/>
                <a:gd name="T11" fmla="*/ 0 h 1006"/>
                <a:gd name="T12" fmla="*/ 1 w 2104"/>
                <a:gd name="T13" fmla="*/ 1 h 1006"/>
                <a:gd name="T14" fmla="*/ 1 w 2104"/>
                <a:gd name="T15" fmla="*/ 1 h 1006"/>
                <a:gd name="T16" fmla="*/ 1 w 2104"/>
                <a:gd name="T17" fmla="*/ 1 h 1006"/>
                <a:gd name="T18" fmla="*/ 1 w 2104"/>
                <a:gd name="T19" fmla="*/ 1 h 1006"/>
                <a:gd name="T20" fmla="*/ 1 w 2104"/>
                <a:gd name="T21" fmla="*/ 1 h 1006"/>
                <a:gd name="T22" fmla="*/ 1 w 2104"/>
                <a:gd name="T23" fmla="*/ 1 h 1006"/>
                <a:gd name="T24" fmla="*/ 1 w 2104"/>
                <a:gd name="T25" fmla="*/ 1 h 1006"/>
                <a:gd name="T26" fmla="*/ 1 w 2104"/>
                <a:gd name="T27" fmla="*/ 1 h 1006"/>
                <a:gd name="T28" fmla="*/ 1 w 2104"/>
                <a:gd name="T29" fmla="*/ 1 h 1006"/>
                <a:gd name="T30" fmla="*/ 0 w 2104"/>
                <a:gd name="T31" fmla="*/ 1 h 1006"/>
                <a:gd name="T32" fmla="*/ 1 w 2104"/>
                <a:gd name="T33" fmla="*/ 1 h 10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104"/>
                <a:gd name="T52" fmla="*/ 0 h 1006"/>
                <a:gd name="T53" fmla="*/ 2104 w 2104"/>
                <a:gd name="T54" fmla="*/ 1006 h 100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104" h="1006">
                  <a:moveTo>
                    <a:pt x="108" y="610"/>
                  </a:moveTo>
                  <a:lnTo>
                    <a:pt x="243" y="476"/>
                  </a:lnTo>
                  <a:lnTo>
                    <a:pt x="278" y="526"/>
                  </a:lnTo>
                  <a:lnTo>
                    <a:pt x="536" y="293"/>
                  </a:lnTo>
                  <a:lnTo>
                    <a:pt x="590" y="450"/>
                  </a:lnTo>
                  <a:lnTo>
                    <a:pt x="1229" y="0"/>
                  </a:lnTo>
                  <a:lnTo>
                    <a:pt x="1248" y="207"/>
                  </a:lnTo>
                  <a:lnTo>
                    <a:pt x="2104" y="229"/>
                  </a:lnTo>
                  <a:lnTo>
                    <a:pt x="1428" y="580"/>
                  </a:lnTo>
                  <a:lnTo>
                    <a:pt x="1560" y="747"/>
                  </a:lnTo>
                  <a:lnTo>
                    <a:pt x="889" y="840"/>
                  </a:lnTo>
                  <a:lnTo>
                    <a:pt x="818" y="963"/>
                  </a:lnTo>
                  <a:lnTo>
                    <a:pt x="450" y="915"/>
                  </a:lnTo>
                  <a:lnTo>
                    <a:pt x="476" y="1006"/>
                  </a:lnTo>
                  <a:lnTo>
                    <a:pt x="211" y="980"/>
                  </a:lnTo>
                  <a:lnTo>
                    <a:pt x="0" y="840"/>
                  </a:lnTo>
                  <a:lnTo>
                    <a:pt x="108" y="610"/>
                  </a:lnTo>
                </a:path>
              </a:pathLst>
            </a:custGeom>
            <a:noFill/>
            <a:ln w="3175">
              <a:solidFill>
                <a:srgbClr val="000000"/>
              </a:solidFill>
              <a:round/>
              <a:headEnd/>
              <a:tailEnd/>
            </a:ln>
          </p:spPr>
          <p:txBody>
            <a:bodyPr/>
            <a:lstStyle/>
            <a:p>
              <a:pPr eaLnBrk="0" hangingPunct="0"/>
              <a:endParaRPr lang="en-US"/>
            </a:p>
          </p:txBody>
        </p:sp>
      </p:grpSp>
      <p:sp>
        <p:nvSpPr>
          <p:cNvPr id="29744" name="Rectangle 61"/>
          <p:cNvSpPr>
            <a:spLocks noChangeArrowheads="1"/>
          </p:cNvSpPr>
          <p:nvPr/>
        </p:nvSpPr>
        <p:spPr bwMode="auto">
          <a:xfrm rot="1312246">
            <a:off x="2362200" y="1752600"/>
            <a:ext cx="1249363" cy="152400"/>
          </a:xfrm>
          <a:prstGeom prst="rect">
            <a:avLst/>
          </a:prstGeom>
          <a:noFill/>
          <a:ln w="9525">
            <a:noFill/>
            <a:miter lim="800000"/>
            <a:headEnd/>
            <a:tailEnd/>
          </a:ln>
        </p:spPr>
        <p:txBody>
          <a:bodyPr lIns="0" tIns="0" rIns="0" bIns="0">
            <a:spAutoFit/>
          </a:bodyPr>
          <a:lstStyle/>
          <a:p>
            <a:pPr eaLnBrk="0" hangingPunct="0">
              <a:spcBef>
                <a:spcPct val="50000"/>
              </a:spcBef>
            </a:pPr>
            <a:r>
              <a:rPr lang="en-US" sz="1000" b="1">
                <a:solidFill>
                  <a:srgbClr val="000000"/>
                </a:solidFill>
              </a:rPr>
              <a:t>Unguarded machine</a:t>
            </a:r>
            <a:endParaRPr lang="en-US" sz="1000">
              <a:solidFill>
                <a:schemeClr val="tx1"/>
              </a:solidFill>
              <a:latin typeface="Times New Roman" pitchFamily="18" charset="0"/>
            </a:endParaRPr>
          </a:p>
        </p:txBody>
      </p:sp>
      <p:grpSp>
        <p:nvGrpSpPr>
          <p:cNvPr id="29745" name="Group 62"/>
          <p:cNvGrpSpPr>
            <a:grpSpLocks/>
          </p:cNvGrpSpPr>
          <p:nvPr/>
        </p:nvGrpSpPr>
        <p:grpSpPr bwMode="auto">
          <a:xfrm>
            <a:off x="4794250" y="1695450"/>
            <a:ext cx="2025650" cy="531813"/>
            <a:chOff x="2485" y="1230"/>
            <a:chExt cx="957" cy="446"/>
          </a:xfrm>
        </p:grpSpPr>
        <p:sp>
          <p:nvSpPr>
            <p:cNvPr id="29809" name="Freeform 63"/>
            <p:cNvSpPr>
              <a:spLocks/>
            </p:cNvSpPr>
            <p:nvPr/>
          </p:nvSpPr>
          <p:spPr bwMode="auto">
            <a:xfrm>
              <a:off x="2485" y="1230"/>
              <a:ext cx="957" cy="446"/>
            </a:xfrm>
            <a:custGeom>
              <a:avLst/>
              <a:gdLst>
                <a:gd name="T0" fmla="*/ 1 w 1913"/>
                <a:gd name="T1" fmla="*/ 1 h 891"/>
                <a:gd name="T2" fmla="*/ 1 w 1913"/>
                <a:gd name="T3" fmla="*/ 1 h 891"/>
                <a:gd name="T4" fmla="*/ 1 w 1913"/>
                <a:gd name="T5" fmla="*/ 1 h 891"/>
                <a:gd name="T6" fmla="*/ 1 w 1913"/>
                <a:gd name="T7" fmla="*/ 1 h 891"/>
                <a:gd name="T8" fmla="*/ 1 w 1913"/>
                <a:gd name="T9" fmla="*/ 1 h 891"/>
                <a:gd name="T10" fmla="*/ 1 w 1913"/>
                <a:gd name="T11" fmla="*/ 0 h 891"/>
                <a:gd name="T12" fmla="*/ 1 w 1913"/>
                <a:gd name="T13" fmla="*/ 1 h 891"/>
                <a:gd name="T14" fmla="*/ 1 w 1913"/>
                <a:gd name="T15" fmla="*/ 1 h 891"/>
                <a:gd name="T16" fmla="*/ 1 w 1913"/>
                <a:gd name="T17" fmla="*/ 1 h 891"/>
                <a:gd name="T18" fmla="*/ 1 w 1913"/>
                <a:gd name="T19" fmla="*/ 1 h 891"/>
                <a:gd name="T20" fmla="*/ 1 w 1913"/>
                <a:gd name="T21" fmla="*/ 1 h 891"/>
                <a:gd name="T22" fmla="*/ 1 w 1913"/>
                <a:gd name="T23" fmla="*/ 1 h 891"/>
                <a:gd name="T24" fmla="*/ 1 w 1913"/>
                <a:gd name="T25" fmla="*/ 1 h 891"/>
                <a:gd name="T26" fmla="*/ 1 w 1913"/>
                <a:gd name="T27" fmla="*/ 1 h 891"/>
                <a:gd name="T28" fmla="*/ 1 w 1913"/>
                <a:gd name="T29" fmla="*/ 1 h 891"/>
                <a:gd name="T30" fmla="*/ 0 w 1913"/>
                <a:gd name="T31" fmla="*/ 1 h 891"/>
                <a:gd name="T32" fmla="*/ 1 w 1913"/>
                <a:gd name="T33" fmla="*/ 1 h 89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13"/>
                <a:gd name="T52" fmla="*/ 0 h 891"/>
                <a:gd name="T53" fmla="*/ 1913 w 1913"/>
                <a:gd name="T54" fmla="*/ 891 h 89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13" h="891">
                  <a:moveTo>
                    <a:pt x="121" y="503"/>
                  </a:moveTo>
                  <a:lnTo>
                    <a:pt x="267" y="361"/>
                  </a:lnTo>
                  <a:lnTo>
                    <a:pt x="293" y="415"/>
                  </a:lnTo>
                  <a:lnTo>
                    <a:pt x="587" y="172"/>
                  </a:lnTo>
                  <a:lnTo>
                    <a:pt x="596" y="331"/>
                  </a:lnTo>
                  <a:lnTo>
                    <a:pt x="1067" y="0"/>
                  </a:lnTo>
                  <a:lnTo>
                    <a:pt x="1119" y="191"/>
                  </a:lnTo>
                  <a:lnTo>
                    <a:pt x="1913" y="183"/>
                  </a:lnTo>
                  <a:lnTo>
                    <a:pt x="1310" y="505"/>
                  </a:lnTo>
                  <a:lnTo>
                    <a:pt x="1321" y="637"/>
                  </a:lnTo>
                  <a:lnTo>
                    <a:pt x="844" y="684"/>
                  </a:lnTo>
                  <a:lnTo>
                    <a:pt x="867" y="796"/>
                  </a:lnTo>
                  <a:lnTo>
                    <a:pt x="501" y="800"/>
                  </a:lnTo>
                  <a:lnTo>
                    <a:pt x="510" y="891"/>
                  </a:lnTo>
                  <a:lnTo>
                    <a:pt x="224" y="871"/>
                  </a:lnTo>
                  <a:lnTo>
                    <a:pt x="0" y="736"/>
                  </a:lnTo>
                  <a:lnTo>
                    <a:pt x="121" y="503"/>
                  </a:lnTo>
                  <a:close/>
                </a:path>
              </a:pathLst>
            </a:custGeom>
            <a:solidFill>
              <a:srgbClr val="E9E9E9"/>
            </a:solidFill>
            <a:ln w="9525">
              <a:noFill/>
              <a:round/>
              <a:headEnd/>
              <a:tailEnd/>
            </a:ln>
          </p:spPr>
          <p:txBody>
            <a:bodyPr/>
            <a:lstStyle/>
            <a:p>
              <a:pPr eaLnBrk="0" hangingPunct="0"/>
              <a:endParaRPr lang="en-US"/>
            </a:p>
          </p:txBody>
        </p:sp>
        <p:sp>
          <p:nvSpPr>
            <p:cNvPr id="29810" name="Freeform 64"/>
            <p:cNvSpPr>
              <a:spLocks/>
            </p:cNvSpPr>
            <p:nvPr/>
          </p:nvSpPr>
          <p:spPr bwMode="auto">
            <a:xfrm>
              <a:off x="2485" y="1230"/>
              <a:ext cx="957" cy="446"/>
            </a:xfrm>
            <a:custGeom>
              <a:avLst/>
              <a:gdLst>
                <a:gd name="T0" fmla="*/ 1 w 1913"/>
                <a:gd name="T1" fmla="*/ 1 h 891"/>
                <a:gd name="T2" fmla="*/ 1 w 1913"/>
                <a:gd name="T3" fmla="*/ 1 h 891"/>
                <a:gd name="T4" fmla="*/ 1 w 1913"/>
                <a:gd name="T5" fmla="*/ 1 h 891"/>
                <a:gd name="T6" fmla="*/ 1 w 1913"/>
                <a:gd name="T7" fmla="*/ 1 h 891"/>
                <a:gd name="T8" fmla="*/ 1 w 1913"/>
                <a:gd name="T9" fmla="*/ 1 h 891"/>
                <a:gd name="T10" fmla="*/ 1 w 1913"/>
                <a:gd name="T11" fmla="*/ 0 h 891"/>
                <a:gd name="T12" fmla="*/ 1 w 1913"/>
                <a:gd name="T13" fmla="*/ 1 h 891"/>
                <a:gd name="T14" fmla="*/ 1 w 1913"/>
                <a:gd name="T15" fmla="*/ 1 h 891"/>
                <a:gd name="T16" fmla="*/ 1 w 1913"/>
                <a:gd name="T17" fmla="*/ 1 h 891"/>
                <a:gd name="T18" fmla="*/ 1 w 1913"/>
                <a:gd name="T19" fmla="*/ 1 h 891"/>
                <a:gd name="T20" fmla="*/ 1 w 1913"/>
                <a:gd name="T21" fmla="*/ 1 h 891"/>
                <a:gd name="T22" fmla="*/ 1 w 1913"/>
                <a:gd name="T23" fmla="*/ 1 h 891"/>
                <a:gd name="T24" fmla="*/ 1 w 1913"/>
                <a:gd name="T25" fmla="*/ 1 h 891"/>
                <a:gd name="T26" fmla="*/ 1 w 1913"/>
                <a:gd name="T27" fmla="*/ 1 h 891"/>
                <a:gd name="T28" fmla="*/ 1 w 1913"/>
                <a:gd name="T29" fmla="*/ 1 h 891"/>
                <a:gd name="T30" fmla="*/ 0 w 1913"/>
                <a:gd name="T31" fmla="*/ 1 h 891"/>
                <a:gd name="T32" fmla="*/ 1 w 1913"/>
                <a:gd name="T33" fmla="*/ 1 h 89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13"/>
                <a:gd name="T52" fmla="*/ 0 h 891"/>
                <a:gd name="T53" fmla="*/ 1913 w 1913"/>
                <a:gd name="T54" fmla="*/ 891 h 89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13" h="891">
                  <a:moveTo>
                    <a:pt x="121" y="503"/>
                  </a:moveTo>
                  <a:lnTo>
                    <a:pt x="267" y="361"/>
                  </a:lnTo>
                  <a:lnTo>
                    <a:pt x="293" y="415"/>
                  </a:lnTo>
                  <a:lnTo>
                    <a:pt x="587" y="172"/>
                  </a:lnTo>
                  <a:lnTo>
                    <a:pt x="596" y="331"/>
                  </a:lnTo>
                  <a:lnTo>
                    <a:pt x="1067" y="0"/>
                  </a:lnTo>
                  <a:lnTo>
                    <a:pt x="1119" y="191"/>
                  </a:lnTo>
                  <a:lnTo>
                    <a:pt x="1913" y="183"/>
                  </a:lnTo>
                  <a:lnTo>
                    <a:pt x="1310" y="505"/>
                  </a:lnTo>
                  <a:lnTo>
                    <a:pt x="1321" y="637"/>
                  </a:lnTo>
                  <a:lnTo>
                    <a:pt x="844" y="684"/>
                  </a:lnTo>
                  <a:lnTo>
                    <a:pt x="867" y="796"/>
                  </a:lnTo>
                  <a:lnTo>
                    <a:pt x="501" y="800"/>
                  </a:lnTo>
                  <a:lnTo>
                    <a:pt x="510" y="891"/>
                  </a:lnTo>
                  <a:lnTo>
                    <a:pt x="224" y="871"/>
                  </a:lnTo>
                  <a:lnTo>
                    <a:pt x="0" y="736"/>
                  </a:lnTo>
                  <a:lnTo>
                    <a:pt x="121" y="503"/>
                  </a:lnTo>
                </a:path>
              </a:pathLst>
            </a:custGeom>
            <a:noFill/>
            <a:ln w="3175">
              <a:solidFill>
                <a:srgbClr val="000000"/>
              </a:solidFill>
              <a:round/>
              <a:headEnd/>
              <a:tailEnd/>
            </a:ln>
          </p:spPr>
          <p:txBody>
            <a:bodyPr/>
            <a:lstStyle/>
            <a:p>
              <a:pPr eaLnBrk="0" hangingPunct="0"/>
              <a:endParaRPr lang="en-US"/>
            </a:p>
          </p:txBody>
        </p:sp>
      </p:grpSp>
      <p:sp>
        <p:nvSpPr>
          <p:cNvPr id="29746" name="Rectangle 65"/>
          <p:cNvSpPr>
            <a:spLocks noChangeArrowheads="1"/>
          </p:cNvSpPr>
          <p:nvPr/>
        </p:nvSpPr>
        <p:spPr bwMode="auto">
          <a:xfrm rot="-1260000">
            <a:off x="5129213" y="1978025"/>
            <a:ext cx="611187"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000000"/>
                </a:solidFill>
              </a:rPr>
              <a:t>Horseplay</a:t>
            </a:r>
            <a:endParaRPr lang="en-US" sz="1000">
              <a:solidFill>
                <a:schemeClr val="tx1"/>
              </a:solidFill>
              <a:latin typeface="Times New Roman" pitchFamily="18" charset="0"/>
            </a:endParaRPr>
          </a:p>
        </p:txBody>
      </p:sp>
      <p:grpSp>
        <p:nvGrpSpPr>
          <p:cNvPr id="29747" name="Group 66"/>
          <p:cNvGrpSpPr>
            <a:grpSpLocks/>
          </p:cNvGrpSpPr>
          <p:nvPr/>
        </p:nvGrpSpPr>
        <p:grpSpPr bwMode="auto">
          <a:xfrm>
            <a:off x="1612900" y="2898775"/>
            <a:ext cx="2205038" cy="509588"/>
            <a:chOff x="982" y="2241"/>
            <a:chExt cx="1042" cy="427"/>
          </a:xfrm>
        </p:grpSpPr>
        <p:sp>
          <p:nvSpPr>
            <p:cNvPr id="29807" name="Freeform 67"/>
            <p:cNvSpPr>
              <a:spLocks/>
            </p:cNvSpPr>
            <p:nvPr/>
          </p:nvSpPr>
          <p:spPr bwMode="auto">
            <a:xfrm>
              <a:off x="982" y="2241"/>
              <a:ext cx="1042" cy="427"/>
            </a:xfrm>
            <a:custGeom>
              <a:avLst/>
              <a:gdLst>
                <a:gd name="T0" fmla="*/ 1 w 2084"/>
                <a:gd name="T1" fmla="*/ 0 h 855"/>
                <a:gd name="T2" fmla="*/ 1 w 2084"/>
                <a:gd name="T3" fmla="*/ 0 h 855"/>
                <a:gd name="T4" fmla="*/ 1 w 2084"/>
                <a:gd name="T5" fmla="*/ 0 h 855"/>
                <a:gd name="T6" fmla="*/ 1 w 2084"/>
                <a:gd name="T7" fmla="*/ 0 h 855"/>
                <a:gd name="T8" fmla="*/ 1 w 2084"/>
                <a:gd name="T9" fmla="*/ 0 h 855"/>
                <a:gd name="T10" fmla="*/ 1 w 2084"/>
                <a:gd name="T11" fmla="*/ 0 h 855"/>
                <a:gd name="T12" fmla="*/ 1 w 2084"/>
                <a:gd name="T13" fmla="*/ 0 h 855"/>
                <a:gd name="T14" fmla="*/ 0 w 2084"/>
                <a:gd name="T15" fmla="*/ 0 h 855"/>
                <a:gd name="T16" fmla="*/ 1 w 2084"/>
                <a:gd name="T17" fmla="*/ 0 h 855"/>
                <a:gd name="T18" fmla="*/ 1 w 2084"/>
                <a:gd name="T19" fmla="*/ 0 h 855"/>
                <a:gd name="T20" fmla="*/ 1 w 2084"/>
                <a:gd name="T21" fmla="*/ 0 h 855"/>
                <a:gd name="T22" fmla="*/ 1 w 2084"/>
                <a:gd name="T23" fmla="*/ 0 h 855"/>
                <a:gd name="T24" fmla="*/ 1 w 2084"/>
                <a:gd name="T25" fmla="*/ 0 h 855"/>
                <a:gd name="T26" fmla="*/ 1 w 2084"/>
                <a:gd name="T27" fmla="*/ 0 h 855"/>
                <a:gd name="T28" fmla="*/ 1 w 2084"/>
                <a:gd name="T29" fmla="*/ 0 h 855"/>
                <a:gd name="T30" fmla="*/ 1 w 2084"/>
                <a:gd name="T31" fmla="*/ 0 h 855"/>
                <a:gd name="T32" fmla="*/ 1 w 2084"/>
                <a:gd name="T33" fmla="*/ 0 h 8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84"/>
                <a:gd name="T52" fmla="*/ 0 h 855"/>
                <a:gd name="T53" fmla="*/ 2084 w 2084"/>
                <a:gd name="T54" fmla="*/ 855 h 8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84" h="855">
                  <a:moveTo>
                    <a:pt x="1930" y="418"/>
                  </a:moveTo>
                  <a:lnTo>
                    <a:pt x="1766" y="301"/>
                  </a:lnTo>
                  <a:lnTo>
                    <a:pt x="1725" y="353"/>
                  </a:lnTo>
                  <a:lnTo>
                    <a:pt x="1424" y="155"/>
                  </a:lnTo>
                  <a:lnTo>
                    <a:pt x="1407" y="202"/>
                  </a:lnTo>
                  <a:lnTo>
                    <a:pt x="996" y="0"/>
                  </a:lnTo>
                  <a:lnTo>
                    <a:pt x="983" y="95"/>
                  </a:lnTo>
                  <a:lnTo>
                    <a:pt x="0" y="239"/>
                  </a:lnTo>
                  <a:lnTo>
                    <a:pt x="712" y="577"/>
                  </a:lnTo>
                  <a:lnTo>
                    <a:pt x="725" y="641"/>
                  </a:lnTo>
                  <a:lnTo>
                    <a:pt x="1179" y="629"/>
                  </a:lnTo>
                  <a:lnTo>
                    <a:pt x="1168" y="700"/>
                  </a:lnTo>
                  <a:lnTo>
                    <a:pt x="1613" y="762"/>
                  </a:lnTo>
                  <a:lnTo>
                    <a:pt x="1600" y="855"/>
                  </a:lnTo>
                  <a:lnTo>
                    <a:pt x="1878" y="798"/>
                  </a:lnTo>
                  <a:lnTo>
                    <a:pt x="2084" y="633"/>
                  </a:lnTo>
                  <a:lnTo>
                    <a:pt x="1930" y="418"/>
                  </a:lnTo>
                  <a:close/>
                </a:path>
              </a:pathLst>
            </a:custGeom>
            <a:solidFill>
              <a:srgbClr val="E9E9E9"/>
            </a:solidFill>
            <a:ln w="9525">
              <a:noFill/>
              <a:round/>
              <a:headEnd/>
              <a:tailEnd/>
            </a:ln>
          </p:spPr>
          <p:txBody>
            <a:bodyPr/>
            <a:lstStyle/>
            <a:p>
              <a:pPr eaLnBrk="0" hangingPunct="0"/>
              <a:endParaRPr lang="en-US"/>
            </a:p>
          </p:txBody>
        </p:sp>
        <p:sp>
          <p:nvSpPr>
            <p:cNvPr id="29808" name="Freeform 68"/>
            <p:cNvSpPr>
              <a:spLocks/>
            </p:cNvSpPr>
            <p:nvPr/>
          </p:nvSpPr>
          <p:spPr bwMode="auto">
            <a:xfrm>
              <a:off x="982" y="2241"/>
              <a:ext cx="1042" cy="427"/>
            </a:xfrm>
            <a:custGeom>
              <a:avLst/>
              <a:gdLst>
                <a:gd name="T0" fmla="*/ 1 w 2084"/>
                <a:gd name="T1" fmla="*/ 0 h 855"/>
                <a:gd name="T2" fmla="*/ 1 w 2084"/>
                <a:gd name="T3" fmla="*/ 0 h 855"/>
                <a:gd name="T4" fmla="*/ 1 w 2084"/>
                <a:gd name="T5" fmla="*/ 0 h 855"/>
                <a:gd name="T6" fmla="*/ 1 w 2084"/>
                <a:gd name="T7" fmla="*/ 0 h 855"/>
                <a:gd name="T8" fmla="*/ 1 w 2084"/>
                <a:gd name="T9" fmla="*/ 0 h 855"/>
                <a:gd name="T10" fmla="*/ 1 w 2084"/>
                <a:gd name="T11" fmla="*/ 0 h 855"/>
                <a:gd name="T12" fmla="*/ 1 w 2084"/>
                <a:gd name="T13" fmla="*/ 0 h 855"/>
                <a:gd name="T14" fmla="*/ 0 w 2084"/>
                <a:gd name="T15" fmla="*/ 0 h 855"/>
                <a:gd name="T16" fmla="*/ 1 w 2084"/>
                <a:gd name="T17" fmla="*/ 0 h 855"/>
                <a:gd name="T18" fmla="*/ 1 w 2084"/>
                <a:gd name="T19" fmla="*/ 0 h 855"/>
                <a:gd name="T20" fmla="*/ 1 w 2084"/>
                <a:gd name="T21" fmla="*/ 0 h 855"/>
                <a:gd name="T22" fmla="*/ 1 w 2084"/>
                <a:gd name="T23" fmla="*/ 0 h 855"/>
                <a:gd name="T24" fmla="*/ 1 w 2084"/>
                <a:gd name="T25" fmla="*/ 0 h 855"/>
                <a:gd name="T26" fmla="*/ 1 w 2084"/>
                <a:gd name="T27" fmla="*/ 0 h 855"/>
                <a:gd name="T28" fmla="*/ 1 w 2084"/>
                <a:gd name="T29" fmla="*/ 0 h 855"/>
                <a:gd name="T30" fmla="*/ 1 w 2084"/>
                <a:gd name="T31" fmla="*/ 0 h 855"/>
                <a:gd name="T32" fmla="*/ 1 w 2084"/>
                <a:gd name="T33" fmla="*/ 0 h 8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84"/>
                <a:gd name="T52" fmla="*/ 0 h 855"/>
                <a:gd name="T53" fmla="*/ 2084 w 2084"/>
                <a:gd name="T54" fmla="*/ 855 h 8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84" h="855">
                  <a:moveTo>
                    <a:pt x="1930" y="418"/>
                  </a:moveTo>
                  <a:lnTo>
                    <a:pt x="1766" y="301"/>
                  </a:lnTo>
                  <a:lnTo>
                    <a:pt x="1725" y="353"/>
                  </a:lnTo>
                  <a:lnTo>
                    <a:pt x="1424" y="155"/>
                  </a:lnTo>
                  <a:lnTo>
                    <a:pt x="1407" y="202"/>
                  </a:lnTo>
                  <a:lnTo>
                    <a:pt x="996" y="0"/>
                  </a:lnTo>
                  <a:lnTo>
                    <a:pt x="983" y="95"/>
                  </a:lnTo>
                  <a:lnTo>
                    <a:pt x="0" y="239"/>
                  </a:lnTo>
                  <a:lnTo>
                    <a:pt x="712" y="577"/>
                  </a:lnTo>
                  <a:lnTo>
                    <a:pt x="725" y="641"/>
                  </a:lnTo>
                  <a:lnTo>
                    <a:pt x="1179" y="629"/>
                  </a:lnTo>
                  <a:lnTo>
                    <a:pt x="1168" y="700"/>
                  </a:lnTo>
                  <a:lnTo>
                    <a:pt x="1613" y="762"/>
                  </a:lnTo>
                  <a:lnTo>
                    <a:pt x="1600" y="855"/>
                  </a:lnTo>
                  <a:lnTo>
                    <a:pt x="1878" y="798"/>
                  </a:lnTo>
                  <a:lnTo>
                    <a:pt x="2084" y="633"/>
                  </a:lnTo>
                  <a:lnTo>
                    <a:pt x="1930" y="418"/>
                  </a:lnTo>
                </a:path>
              </a:pathLst>
            </a:custGeom>
            <a:noFill/>
            <a:ln w="3175">
              <a:solidFill>
                <a:srgbClr val="000000"/>
              </a:solidFill>
              <a:round/>
              <a:headEnd/>
              <a:tailEnd/>
            </a:ln>
          </p:spPr>
          <p:txBody>
            <a:bodyPr/>
            <a:lstStyle/>
            <a:p>
              <a:pPr eaLnBrk="0" hangingPunct="0"/>
              <a:endParaRPr lang="en-US"/>
            </a:p>
          </p:txBody>
        </p:sp>
      </p:grpSp>
      <p:grpSp>
        <p:nvGrpSpPr>
          <p:cNvPr id="29748" name="Group 69"/>
          <p:cNvGrpSpPr>
            <a:grpSpLocks/>
          </p:cNvGrpSpPr>
          <p:nvPr/>
        </p:nvGrpSpPr>
        <p:grpSpPr bwMode="auto">
          <a:xfrm>
            <a:off x="1492250" y="3890963"/>
            <a:ext cx="2143125" cy="612775"/>
            <a:chOff x="925" y="3074"/>
            <a:chExt cx="1013" cy="514"/>
          </a:xfrm>
        </p:grpSpPr>
        <p:sp>
          <p:nvSpPr>
            <p:cNvPr id="29805" name="Freeform 70"/>
            <p:cNvSpPr>
              <a:spLocks/>
            </p:cNvSpPr>
            <p:nvPr/>
          </p:nvSpPr>
          <p:spPr bwMode="auto">
            <a:xfrm>
              <a:off x="925" y="3074"/>
              <a:ext cx="1013" cy="514"/>
            </a:xfrm>
            <a:custGeom>
              <a:avLst/>
              <a:gdLst>
                <a:gd name="T0" fmla="*/ 1 w 2026"/>
                <a:gd name="T1" fmla="*/ 1 h 1027"/>
                <a:gd name="T2" fmla="*/ 1 w 2026"/>
                <a:gd name="T3" fmla="*/ 1 h 1027"/>
                <a:gd name="T4" fmla="*/ 1 w 2026"/>
                <a:gd name="T5" fmla="*/ 1 h 1027"/>
                <a:gd name="T6" fmla="*/ 1 w 2026"/>
                <a:gd name="T7" fmla="*/ 1 h 1027"/>
                <a:gd name="T8" fmla="*/ 1 w 2026"/>
                <a:gd name="T9" fmla="*/ 1 h 1027"/>
                <a:gd name="T10" fmla="*/ 1 w 2026"/>
                <a:gd name="T11" fmla="*/ 1 h 1027"/>
                <a:gd name="T12" fmla="*/ 1 w 2026"/>
                <a:gd name="T13" fmla="*/ 1 h 1027"/>
                <a:gd name="T14" fmla="*/ 1 w 2026"/>
                <a:gd name="T15" fmla="*/ 1 h 1027"/>
                <a:gd name="T16" fmla="*/ 0 w 2026"/>
                <a:gd name="T17" fmla="*/ 1 h 1027"/>
                <a:gd name="T18" fmla="*/ 1 w 2026"/>
                <a:gd name="T19" fmla="*/ 1 h 1027"/>
                <a:gd name="T20" fmla="*/ 1 w 2026"/>
                <a:gd name="T21" fmla="*/ 1 h 1027"/>
                <a:gd name="T22" fmla="*/ 1 w 2026"/>
                <a:gd name="T23" fmla="*/ 1 h 1027"/>
                <a:gd name="T24" fmla="*/ 1 w 2026"/>
                <a:gd name="T25" fmla="*/ 1 h 1027"/>
                <a:gd name="T26" fmla="*/ 1 w 2026"/>
                <a:gd name="T27" fmla="*/ 1 h 1027"/>
                <a:gd name="T28" fmla="*/ 1 w 2026"/>
                <a:gd name="T29" fmla="*/ 0 h 1027"/>
                <a:gd name="T30" fmla="*/ 1 w 2026"/>
                <a:gd name="T31" fmla="*/ 1 h 1027"/>
                <a:gd name="T32" fmla="*/ 1 w 2026"/>
                <a:gd name="T33" fmla="*/ 1 h 1027"/>
                <a:gd name="T34" fmla="*/ 1 w 2026"/>
                <a:gd name="T35" fmla="*/ 1 h 10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26"/>
                <a:gd name="T55" fmla="*/ 0 h 1027"/>
                <a:gd name="T56" fmla="*/ 2026 w 2026"/>
                <a:gd name="T57" fmla="*/ 1027 h 10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26" h="1027">
                  <a:moveTo>
                    <a:pt x="1887" y="551"/>
                  </a:moveTo>
                  <a:lnTo>
                    <a:pt x="1747" y="777"/>
                  </a:lnTo>
                  <a:lnTo>
                    <a:pt x="1747" y="646"/>
                  </a:lnTo>
                  <a:lnTo>
                    <a:pt x="1671" y="706"/>
                  </a:lnTo>
                  <a:lnTo>
                    <a:pt x="1488" y="863"/>
                  </a:lnTo>
                  <a:lnTo>
                    <a:pt x="1424" y="706"/>
                  </a:lnTo>
                  <a:lnTo>
                    <a:pt x="1069" y="1027"/>
                  </a:lnTo>
                  <a:lnTo>
                    <a:pt x="824" y="743"/>
                  </a:lnTo>
                  <a:lnTo>
                    <a:pt x="0" y="773"/>
                  </a:lnTo>
                  <a:lnTo>
                    <a:pt x="662" y="340"/>
                  </a:lnTo>
                  <a:lnTo>
                    <a:pt x="1060" y="60"/>
                  </a:lnTo>
                  <a:lnTo>
                    <a:pt x="1304" y="168"/>
                  </a:lnTo>
                  <a:lnTo>
                    <a:pt x="1321" y="11"/>
                  </a:lnTo>
                  <a:lnTo>
                    <a:pt x="1626" y="132"/>
                  </a:lnTo>
                  <a:lnTo>
                    <a:pt x="1686" y="0"/>
                  </a:lnTo>
                  <a:lnTo>
                    <a:pt x="1887" y="168"/>
                  </a:lnTo>
                  <a:lnTo>
                    <a:pt x="2026" y="358"/>
                  </a:lnTo>
                  <a:lnTo>
                    <a:pt x="1887" y="551"/>
                  </a:lnTo>
                  <a:close/>
                </a:path>
              </a:pathLst>
            </a:custGeom>
            <a:solidFill>
              <a:srgbClr val="E9E9E9"/>
            </a:solidFill>
            <a:ln w="9525">
              <a:noFill/>
              <a:round/>
              <a:headEnd/>
              <a:tailEnd/>
            </a:ln>
          </p:spPr>
          <p:txBody>
            <a:bodyPr/>
            <a:lstStyle/>
            <a:p>
              <a:pPr eaLnBrk="0" hangingPunct="0"/>
              <a:endParaRPr lang="en-US"/>
            </a:p>
          </p:txBody>
        </p:sp>
        <p:sp>
          <p:nvSpPr>
            <p:cNvPr id="29806" name="Freeform 71"/>
            <p:cNvSpPr>
              <a:spLocks/>
            </p:cNvSpPr>
            <p:nvPr/>
          </p:nvSpPr>
          <p:spPr bwMode="auto">
            <a:xfrm>
              <a:off x="925" y="3074"/>
              <a:ext cx="1013" cy="514"/>
            </a:xfrm>
            <a:custGeom>
              <a:avLst/>
              <a:gdLst>
                <a:gd name="T0" fmla="*/ 1 w 2026"/>
                <a:gd name="T1" fmla="*/ 1 h 1027"/>
                <a:gd name="T2" fmla="*/ 1 w 2026"/>
                <a:gd name="T3" fmla="*/ 1 h 1027"/>
                <a:gd name="T4" fmla="*/ 1 w 2026"/>
                <a:gd name="T5" fmla="*/ 1 h 1027"/>
                <a:gd name="T6" fmla="*/ 1 w 2026"/>
                <a:gd name="T7" fmla="*/ 1 h 1027"/>
                <a:gd name="T8" fmla="*/ 1 w 2026"/>
                <a:gd name="T9" fmla="*/ 1 h 1027"/>
                <a:gd name="T10" fmla="*/ 1 w 2026"/>
                <a:gd name="T11" fmla="*/ 1 h 1027"/>
                <a:gd name="T12" fmla="*/ 1 w 2026"/>
                <a:gd name="T13" fmla="*/ 1 h 1027"/>
                <a:gd name="T14" fmla="*/ 1 w 2026"/>
                <a:gd name="T15" fmla="*/ 1 h 1027"/>
                <a:gd name="T16" fmla="*/ 0 w 2026"/>
                <a:gd name="T17" fmla="*/ 1 h 1027"/>
                <a:gd name="T18" fmla="*/ 1 w 2026"/>
                <a:gd name="T19" fmla="*/ 1 h 1027"/>
                <a:gd name="T20" fmla="*/ 1 w 2026"/>
                <a:gd name="T21" fmla="*/ 1 h 1027"/>
                <a:gd name="T22" fmla="*/ 1 w 2026"/>
                <a:gd name="T23" fmla="*/ 1 h 1027"/>
                <a:gd name="T24" fmla="*/ 1 w 2026"/>
                <a:gd name="T25" fmla="*/ 1 h 1027"/>
                <a:gd name="T26" fmla="*/ 1 w 2026"/>
                <a:gd name="T27" fmla="*/ 1 h 1027"/>
                <a:gd name="T28" fmla="*/ 1 w 2026"/>
                <a:gd name="T29" fmla="*/ 0 h 1027"/>
                <a:gd name="T30" fmla="*/ 1 w 2026"/>
                <a:gd name="T31" fmla="*/ 1 h 1027"/>
                <a:gd name="T32" fmla="*/ 1 w 2026"/>
                <a:gd name="T33" fmla="*/ 1 h 1027"/>
                <a:gd name="T34" fmla="*/ 1 w 2026"/>
                <a:gd name="T35" fmla="*/ 1 h 10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26"/>
                <a:gd name="T55" fmla="*/ 0 h 1027"/>
                <a:gd name="T56" fmla="*/ 2026 w 2026"/>
                <a:gd name="T57" fmla="*/ 1027 h 10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26" h="1027">
                  <a:moveTo>
                    <a:pt x="1887" y="551"/>
                  </a:moveTo>
                  <a:lnTo>
                    <a:pt x="1747" y="777"/>
                  </a:lnTo>
                  <a:lnTo>
                    <a:pt x="1747" y="646"/>
                  </a:lnTo>
                  <a:lnTo>
                    <a:pt x="1671" y="706"/>
                  </a:lnTo>
                  <a:lnTo>
                    <a:pt x="1488" y="863"/>
                  </a:lnTo>
                  <a:lnTo>
                    <a:pt x="1424" y="706"/>
                  </a:lnTo>
                  <a:lnTo>
                    <a:pt x="1069" y="1027"/>
                  </a:lnTo>
                  <a:lnTo>
                    <a:pt x="824" y="743"/>
                  </a:lnTo>
                  <a:lnTo>
                    <a:pt x="0" y="773"/>
                  </a:lnTo>
                  <a:lnTo>
                    <a:pt x="662" y="340"/>
                  </a:lnTo>
                  <a:lnTo>
                    <a:pt x="1060" y="60"/>
                  </a:lnTo>
                  <a:lnTo>
                    <a:pt x="1304" y="168"/>
                  </a:lnTo>
                  <a:lnTo>
                    <a:pt x="1321" y="11"/>
                  </a:lnTo>
                  <a:lnTo>
                    <a:pt x="1626" y="132"/>
                  </a:lnTo>
                  <a:lnTo>
                    <a:pt x="1686" y="0"/>
                  </a:lnTo>
                  <a:lnTo>
                    <a:pt x="1887" y="168"/>
                  </a:lnTo>
                  <a:lnTo>
                    <a:pt x="2026" y="358"/>
                  </a:lnTo>
                  <a:lnTo>
                    <a:pt x="1887" y="551"/>
                  </a:lnTo>
                </a:path>
              </a:pathLst>
            </a:custGeom>
            <a:noFill/>
            <a:ln w="3175">
              <a:solidFill>
                <a:srgbClr val="000000"/>
              </a:solidFill>
              <a:round/>
              <a:headEnd/>
              <a:tailEnd/>
            </a:ln>
          </p:spPr>
          <p:txBody>
            <a:bodyPr/>
            <a:lstStyle/>
            <a:p>
              <a:pPr eaLnBrk="0" hangingPunct="0"/>
              <a:endParaRPr lang="en-US"/>
            </a:p>
          </p:txBody>
        </p:sp>
      </p:grpSp>
      <p:grpSp>
        <p:nvGrpSpPr>
          <p:cNvPr id="29749" name="Group 72"/>
          <p:cNvGrpSpPr>
            <a:grpSpLocks/>
          </p:cNvGrpSpPr>
          <p:nvPr/>
        </p:nvGrpSpPr>
        <p:grpSpPr bwMode="auto">
          <a:xfrm>
            <a:off x="1639888" y="3206750"/>
            <a:ext cx="2160587" cy="490538"/>
            <a:chOff x="995" y="2499"/>
            <a:chExt cx="1021" cy="412"/>
          </a:xfrm>
        </p:grpSpPr>
        <p:sp>
          <p:nvSpPr>
            <p:cNvPr id="29803" name="Freeform 73"/>
            <p:cNvSpPr>
              <a:spLocks/>
            </p:cNvSpPr>
            <p:nvPr/>
          </p:nvSpPr>
          <p:spPr bwMode="auto">
            <a:xfrm>
              <a:off x="995" y="2499"/>
              <a:ext cx="1021" cy="412"/>
            </a:xfrm>
            <a:custGeom>
              <a:avLst/>
              <a:gdLst>
                <a:gd name="T0" fmla="*/ 0 w 2043"/>
                <a:gd name="T1" fmla="*/ 1 h 824"/>
                <a:gd name="T2" fmla="*/ 0 w 2043"/>
                <a:gd name="T3" fmla="*/ 1 h 824"/>
                <a:gd name="T4" fmla="*/ 0 w 2043"/>
                <a:gd name="T5" fmla="*/ 1 h 824"/>
                <a:gd name="T6" fmla="*/ 0 w 2043"/>
                <a:gd name="T7" fmla="*/ 1 h 824"/>
                <a:gd name="T8" fmla="*/ 0 w 2043"/>
                <a:gd name="T9" fmla="*/ 1 h 824"/>
                <a:gd name="T10" fmla="*/ 0 w 2043"/>
                <a:gd name="T11" fmla="*/ 0 h 824"/>
                <a:gd name="T12" fmla="*/ 0 w 2043"/>
                <a:gd name="T13" fmla="*/ 1 h 824"/>
                <a:gd name="T14" fmla="*/ 0 w 2043"/>
                <a:gd name="T15" fmla="*/ 1 h 824"/>
                <a:gd name="T16" fmla="*/ 0 w 2043"/>
                <a:gd name="T17" fmla="*/ 1 h 824"/>
                <a:gd name="T18" fmla="*/ 0 w 2043"/>
                <a:gd name="T19" fmla="*/ 1 h 824"/>
                <a:gd name="T20" fmla="*/ 0 w 2043"/>
                <a:gd name="T21" fmla="*/ 1 h 824"/>
                <a:gd name="T22" fmla="*/ 0 w 2043"/>
                <a:gd name="T23" fmla="*/ 1 h 824"/>
                <a:gd name="T24" fmla="*/ 0 w 2043"/>
                <a:gd name="T25" fmla="*/ 1 h 824"/>
                <a:gd name="T26" fmla="*/ 0 w 2043"/>
                <a:gd name="T27" fmla="*/ 1 h 824"/>
                <a:gd name="T28" fmla="*/ 0 w 2043"/>
                <a:gd name="T29" fmla="*/ 1 h 824"/>
                <a:gd name="T30" fmla="*/ 0 w 2043"/>
                <a:gd name="T31" fmla="*/ 1 h 824"/>
                <a:gd name="T32" fmla="*/ 0 w 2043"/>
                <a:gd name="T33" fmla="*/ 1 h 8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43"/>
                <a:gd name="T52" fmla="*/ 0 h 824"/>
                <a:gd name="T53" fmla="*/ 2043 w 2043"/>
                <a:gd name="T54" fmla="*/ 824 h 8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43" h="824">
                  <a:moveTo>
                    <a:pt x="1914" y="370"/>
                  </a:moveTo>
                  <a:lnTo>
                    <a:pt x="1777" y="260"/>
                  </a:lnTo>
                  <a:lnTo>
                    <a:pt x="1751" y="318"/>
                  </a:lnTo>
                  <a:lnTo>
                    <a:pt x="1490" y="135"/>
                  </a:lnTo>
                  <a:lnTo>
                    <a:pt x="1456" y="180"/>
                  </a:lnTo>
                  <a:lnTo>
                    <a:pt x="1127" y="0"/>
                  </a:lnTo>
                  <a:lnTo>
                    <a:pt x="1084" y="56"/>
                  </a:lnTo>
                  <a:lnTo>
                    <a:pt x="0" y="307"/>
                  </a:lnTo>
                  <a:lnTo>
                    <a:pt x="809" y="548"/>
                  </a:lnTo>
                  <a:lnTo>
                    <a:pt x="871" y="673"/>
                  </a:lnTo>
                  <a:lnTo>
                    <a:pt x="1280" y="619"/>
                  </a:lnTo>
                  <a:lnTo>
                    <a:pt x="1280" y="691"/>
                  </a:lnTo>
                  <a:lnTo>
                    <a:pt x="1633" y="738"/>
                  </a:lnTo>
                  <a:lnTo>
                    <a:pt x="1643" y="824"/>
                  </a:lnTo>
                  <a:lnTo>
                    <a:pt x="1875" y="751"/>
                  </a:lnTo>
                  <a:lnTo>
                    <a:pt x="2043" y="576"/>
                  </a:lnTo>
                  <a:lnTo>
                    <a:pt x="1914" y="370"/>
                  </a:lnTo>
                  <a:close/>
                </a:path>
              </a:pathLst>
            </a:custGeom>
            <a:solidFill>
              <a:srgbClr val="E9E9E9"/>
            </a:solidFill>
            <a:ln w="9525">
              <a:noFill/>
              <a:round/>
              <a:headEnd/>
              <a:tailEnd/>
            </a:ln>
          </p:spPr>
          <p:txBody>
            <a:bodyPr/>
            <a:lstStyle/>
            <a:p>
              <a:pPr eaLnBrk="0" hangingPunct="0"/>
              <a:endParaRPr lang="en-US"/>
            </a:p>
          </p:txBody>
        </p:sp>
        <p:sp>
          <p:nvSpPr>
            <p:cNvPr id="29804" name="Freeform 74"/>
            <p:cNvSpPr>
              <a:spLocks/>
            </p:cNvSpPr>
            <p:nvPr/>
          </p:nvSpPr>
          <p:spPr bwMode="auto">
            <a:xfrm>
              <a:off x="995" y="2499"/>
              <a:ext cx="1021" cy="412"/>
            </a:xfrm>
            <a:custGeom>
              <a:avLst/>
              <a:gdLst>
                <a:gd name="T0" fmla="*/ 0 w 2043"/>
                <a:gd name="T1" fmla="*/ 1 h 824"/>
                <a:gd name="T2" fmla="*/ 0 w 2043"/>
                <a:gd name="T3" fmla="*/ 1 h 824"/>
                <a:gd name="T4" fmla="*/ 0 w 2043"/>
                <a:gd name="T5" fmla="*/ 1 h 824"/>
                <a:gd name="T6" fmla="*/ 0 w 2043"/>
                <a:gd name="T7" fmla="*/ 1 h 824"/>
                <a:gd name="T8" fmla="*/ 0 w 2043"/>
                <a:gd name="T9" fmla="*/ 1 h 824"/>
                <a:gd name="T10" fmla="*/ 0 w 2043"/>
                <a:gd name="T11" fmla="*/ 0 h 824"/>
                <a:gd name="T12" fmla="*/ 0 w 2043"/>
                <a:gd name="T13" fmla="*/ 1 h 824"/>
                <a:gd name="T14" fmla="*/ 0 w 2043"/>
                <a:gd name="T15" fmla="*/ 1 h 824"/>
                <a:gd name="T16" fmla="*/ 0 w 2043"/>
                <a:gd name="T17" fmla="*/ 1 h 824"/>
                <a:gd name="T18" fmla="*/ 0 w 2043"/>
                <a:gd name="T19" fmla="*/ 1 h 824"/>
                <a:gd name="T20" fmla="*/ 0 w 2043"/>
                <a:gd name="T21" fmla="*/ 1 h 824"/>
                <a:gd name="T22" fmla="*/ 0 w 2043"/>
                <a:gd name="T23" fmla="*/ 1 h 824"/>
                <a:gd name="T24" fmla="*/ 0 w 2043"/>
                <a:gd name="T25" fmla="*/ 1 h 824"/>
                <a:gd name="T26" fmla="*/ 0 w 2043"/>
                <a:gd name="T27" fmla="*/ 1 h 824"/>
                <a:gd name="T28" fmla="*/ 0 w 2043"/>
                <a:gd name="T29" fmla="*/ 1 h 824"/>
                <a:gd name="T30" fmla="*/ 0 w 2043"/>
                <a:gd name="T31" fmla="*/ 1 h 824"/>
                <a:gd name="T32" fmla="*/ 0 w 2043"/>
                <a:gd name="T33" fmla="*/ 1 h 8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43"/>
                <a:gd name="T52" fmla="*/ 0 h 824"/>
                <a:gd name="T53" fmla="*/ 2043 w 2043"/>
                <a:gd name="T54" fmla="*/ 824 h 8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43" h="824">
                  <a:moveTo>
                    <a:pt x="1914" y="370"/>
                  </a:moveTo>
                  <a:lnTo>
                    <a:pt x="1777" y="260"/>
                  </a:lnTo>
                  <a:lnTo>
                    <a:pt x="1751" y="318"/>
                  </a:lnTo>
                  <a:lnTo>
                    <a:pt x="1490" y="135"/>
                  </a:lnTo>
                  <a:lnTo>
                    <a:pt x="1456" y="180"/>
                  </a:lnTo>
                  <a:lnTo>
                    <a:pt x="1127" y="0"/>
                  </a:lnTo>
                  <a:lnTo>
                    <a:pt x="1084" y="56"/>
                  </a:lnTo>
                  <a:lnTo>
                    <a:pt x="0" y="307"/>
                  </a:lnTo>
                  <a:lnTo>
                    <a:pt x="809" y="548"/>
                  </a:lnTo>
                  <a:lnTo>
                    <a:pt x="871" y="673"/>
                  </a:lnTo>
                  <a:lnTo>
                    <a:pt x="1280" y="619"/>
                  </a:lnTo>
                  <a:lnTo>
                    <a:pt x="1280" y="691"/>
                  </a:lnTo>
                  <a:lnTo>
                    <a:pt x="1633" y="738"/>
                  </a:lnTo>
                  <a:lnTo>
                    <a:pt x="1643" y="824"/>
                  </a:lnTo>
                  <a:lnTo>
                    <a:pt x="1875" y="751"/>
                  </a:lnTo>
                  <a:lnTo>
                    <a:pt x="2043" y="576"/>
                  </a:lnTo>
                  <a:lnTo>
                    <a:pt x="1914" y="370"/>
                  </a:lnTo>
                </a:path>
              </a:pathLst>
            </a:custGeom>
            <a:noFill/>
            <a:ln w="3175">
              <a:solidFill>
                <a:srgbClr val="000000"/>
              </a:solidFill>
              <a:round/>
              <a:headEnd/>
              <a:tailEnd/>
            </a:ln>
          </p:spPr>
          <p:txBody>
            <a:bodyPr/>
            <a:lstStyle/>
            <a:p>
              <a:pPr eaLnBrk="0" hangingPunct="0"/>
              <a:endParaRPr lang="en-US"/>
            </a:p>
          </p:txBody>
        </p:sp>
      </p:grpSp>
      <p:sp>
        <p:nvSpPr>
          <p:cNvPr id="29750" name="Rectangle 75"/>
          <p:cNvSpPr>
            <a:spLocks noChangeArrowheads="1"/>
          </p:cNvSpPr>
          <p:nvPr/>
        </p:nvSpPr>
        <p:spPr bwMode="auto">
          <a:xfrm rot="420000">
            <a:off x="4924425" y="4121150"/>
            <a:ext cx="752475"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000000"/>
                </a:solidFill>
              </a:rPr>
              <a:t>Fails to train</a:t>
            </a:r>
            <a:endParaRPr lang="en-US" sz="1000">
              <a:solidFill>
                <a:schemeClr val="tx1"/>
              </a:solidFill>
              <a:latin typeface="Times New Roman" pitchFamily="18" charset="0"/>
            </a:endParaRPr>
          </a:p>
        </p:txBody>
      </p:sp>
      <p:sp>
        <p:nvSpPr>
          <p:cNvPr id="29751" name="Rectangle 76"/>
          <p:cNvSpPr>
            <a:spLocks noChangeArrowheads="1"/>
          </p:cNvSpPr>
          <p:nvPr/>
        </p:nvSpPr>
        <p:spPr bwMode="auto">
          <a:xfrm rot="-480000">
            <a:off x="2114550" y="4160838"/>
            <a:ext cx="858838"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000000"/>
                </a:solidFill>
              </a:rPr>
              <a:t>To much work</a:t>
            </a:r>
            <a:endParaRPr lang="en-US" sz="1000">
              <a:solidFill>
                <a:schemeClr val="tx1"/>
              </a:solidFill>
              <a:latin typeface="Times New Roman" pitchFamily="18" charset="0"/>
            </a:endParaRPr>
          </a:p>
        </p:txBody>
      </p:sp>
      <p:sp>
        <p:nvSpPr>
          <p:cNvPr id="29752" name="Rectangle 77"/>
          <p:cNvSpPr>
            <a:spLocks noChangeArrowheads="1"/>
          </p:cNvSpPr>
          <p:nvPr/>
        </p:nvSpPr>
        <p:spPr bwMode="auto">
          <a:xfrm rot="780000">
            <a:off x="2246313" y="3046413"/>
            <a:ext cx="884237"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000000"/>
                </a:solidFill>
              </a:rPr>
              <a:t>Defective  PPE</a:t>
            </a:r>
            <a:endParaRPr lang="en-US" sz="1000">
              <a:solidFill>
                <a:schemeClr val="tx1"/>
              </a:solidFill>
              <a:latin typeface="Times New Roman" pitchFamily="18" charset="0"/>
            </a:endParaRPr>
          </a:p>
        </p:txBody>
      </p:sp>
      <p:sp>
        <p:nvSpPr>
          <p:cNvPr id="29753" name="Rectangle 78"/>
          <p:cNvSpPr>
            <a:spLocks noChangeArrowheads="1"/>
          </p:cNvSpPr>
          <p:nvPr/>
        </p:nvSpPr>
        <p:spPr bwMode="auto">
          <a:xfrm rot="-218038">
            <a:off x="4892675" y="3036888"/>
            <a:ext cx="1223963"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000000"/>
                </a:solidFill>
              </a:rPr>
              <a:t>Fails to report injury</a:t>
            </a:r>
            <a:endParaRPr lang="en-US" sz="1000">
              <a:solidFill>
                <a:schemeClr val="tx1"/>
              </a:solidFill>
              <a:latin typeface="Times New Roman" pitchFamily="18" charset="0"/>
            </a:endParaRPr>
          </a:p>
        </p:txBody>
      </p:sp>
      <p:sp>
        <p:nvSpPr>
          <p:cNvPr id="29754" name="Freeform 79"/>
          <p:cNvSpPr>
            <a:spLocks/>
          </p:cNvSpPr>
          <p:nvPr/>
        </p:nvSpPr>
        <p:spPr bwMode="auto">
          <a:xfrm>
            <a:off x="4065588" y="4373563"/>
            <a:ext cx="317500" cy="2135187"/>
          </a:xfrm>
          <a:custGeom>
            <a:avLst/>
            <a:gdLst>
              <a:gd name="T0" fmla="*/ 2147483647 w 301"/>
              <a:gd name="T1" fmla="*/ 2147483647 h 3586"/>
              <a:gd name="T2" fmla="*/ 2147483647 w 301"/>
              <a:gd name="T3" fmla="*/ 2147483647 h 3586"/>
              <a:gd name="T4" fmla="*/ 2147483647 w 301"/>
              <a:gd name="T5" fmla="*/ 2147483647 h 3586"/>
              <a:gd name="T6" fmla="*/ 2147483647 w 301"/>
              <a:gd name="T7" fmla="*/ 2147483647 h 3586"/>
              <a:gd name="T8" fmla="*/ 2147483647 w 301"/>
              <a:gd name="T9" fmla="*/ 2147483647 h 3586"/>
              <a:gd name="T10" fmla="*/ 2147483647 w 301"/>
              <a:gd name="T11" fmla="*/ 2147483647 h 3586"/>
              <a:gd name="T12" fmla="*/ 2147483647 w 301"/>
              <a:gd name="T13" fmla="*/ 2147483647 h 3586"/>
              <a:gd name="T14" fmla="*/ 2147483647 w 301"/>
              <a:gd name="T15" fmla="*/ 2147483647 h 3586"/>
              <a:gd name="T16" fmla="*/ 2147483647 w 301"/>
              <a:gd name="T17" fmla="*/ 2147483647 h 3586"/>
              <a:gd name="T18" fmla="*/ 2147483647 w 301"/>
              <a:gd name="T19" fmla="*/ 2147483647 h 3586"/>
              <a:gd name="T20" fmla="*/ 2147483647 w 301"/>
              <a:gd name="T21" fmla="*/ 2147483647 h 3586"/>
              <a:gd name="T22" fmla="*/ 2147483647 w 301"/>
              <a:gd name="T23" fmla="*/ 2147483647 h 3586"/>
              <a:gd name="T24" fmla="*/ 2147483647 w 301"/>
              <a:gd name="T25" fmla="*/ 2147483647 h 3586"/>
              <a:gd name="T26" fmla="*/ 2147483647 w 301"/>
              <a:gd name="T27" fmla="*/ 2147483647 h 3586"/>
              <a:gd name="T28" fmla="*/ 2147483647 w 301"/>
              <a:gd name="T29" fmla="*/ 2147483647 h 3586"/>
              <a:gd name="T30" fmla="*/ 2147483647 w 301"/>
              <a:gd name="T31" fmla="*/ 2147483647 h 3586"/>
              <a:gd name="T32" fmla="*/ 2147483647 w 301"/>
              <a:gd name="T33" fmla="*/ 2147483647 h 3586"/>
              <a:gd name="T34" fmla="*/ 2147483647 w 301"/>
              <a:gd name="T35" fmla="*/ 2147483647 h 3586"/>
              <a:gd name="T36" fmla="*/ 2147483647 w 301"/>
              <a:gd name="T37" fmla="*/ 2147483647 h 3586"/>
              <a:gd name="T38" fmla="*/ 2147483647 w 301"/>
              <a:gd name="T39" fmla="*/ 2147483647 h 3586"/>
              <a:gd name="T40" fmla="*/ 2147483647 w 301"/>
              <a:gd name="T41" fmla="*/ 2147483647 h 3586"/>
              <a:gd name="T42" fmla="*/ 2147483647 w 301"/>
              <a:gd name="T43" fmla="*/ 2147483647 h 3586"/>
              <a:gd name="T44" fmla="*/ 2147483647 w 301"/>
              <a:gd name="T45" fmla="*/ 2147483647 h 3586"/>
              <a:gd name="T46" fmla="*/ 2147483647 w 301"/>
              <a:gd name="T47" fmla="*/ 2147483647 h 3586"/>
              <a:gd name="T48" fmla="*/ 2147483647 w 301"/>
              <a:gd name="T49" fmla="*/ 2147483647 h 3586"/>
              <a:gd name="T50" fmla="*/ 2147483647 w 301"/>
              <a:gd name="T51" fmla="*/ 2147483647 h 3586"/>
              <a:gd name="T52" fmla="*/ 2147483647 w 301"/>
              <a:gd name="T53" fmla="*/ 2147483647 h 3586"/>
              <a:gd name="T54" fmla="*/ 2147483647 w 301"/>
              <a:gd name="T55" fmla="*/ 2147483647 h 3586"/>
              <a:gd name="T56" fmla="*/ 2147483647 w 301"/>
              <a:gd name="T57" fmla="*/ 2147483647 h 3586"/>
              <a:gd name="T58" fmla="*/ 2147483647 w 301"/>
              <a:gd name="T59" fmla="*/ 2147483647 h 3586"/>
              <a:gd name="T60" fmla="*/ 2147483647 w 301"/>
              <a:gd name="T61" fmla="*/ 2147483647 h 3586"/>
              <a:gd name="T62" fmla="*/ 2147483647 w 301"/>
              <a:gd name="T63" fmla="*/ 2147483647 h 3586"/>
              <a:gd name="T64" fmla="*/ 2147483647 w 301"/>
              <a:gd name="T65" fmla="*/ 2147483647 h 3586"/>
              <a:gd name="T66" fmla="*/ 2147483647 w 301"/>
              <a:gd name="T67" fmla="*/ 2147483647 h 3586"/>
              <a:gd name="T68" fmla="*/ 2147483647 w 301"/>
              <a:gd name="T69" fmla="*/ 2147483647 h 3586"/>
              <a:gd name="T70" fmla="*/ 2147483647 w 301"/>
              <a:gd name="T71" fmla="*/ 2147483647 h 3586"/>
              <a:gd name="T72" fmla="*/ 2147483647 w 301"/>
              <a:gd name="T73" fmla="*/ 2147483647 h 3586"/>
              <a:gd name="T74" fmla="*/ 2147483647 w 301"/>
              <a:gd name="T75" fmla="*/ 2147483647 h 3586"/>
              <a:gd name="T76" fmla="*/ 2147483647 w 301"/>
              <a:gd name="T77" fmla="*/ 2147483647 h 3586"/>
              <a:gd name="T78" fmla="*/ 2147483647 w 301"/>
              <a:gd name="T79" fmla="*/ 0 h 358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01"/>
              <a:gd name="T121" fmla="*/ 0 h 3586"/>
              <a:gd name="T122" fmla="*/ 301 w 301"/>
              <a:gd name="T123" fmla="*/ 3586 h 358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01" h="3586">
                <a:moveTo>
                  <a:pt x="64" y="142"/>
                </a:moveTo>
                <a:lnTo>
                  <a:pt x="68" y="301"/>
                </a:lnTo>
                <a:lnTo>
                  <a:pt x="56" y="486"/>
                </a:lnTo>
                <a:lnTo>
                  <a:pt x="60" y="656"/>
                </a:lnTo>
                <a:lnTo>
                  <a:pt x="60" y="733"/>
                </a:lnTo>
                <a:lnTo>
                  <a:pt x="49" y="794"/>
                </a:lnTo>
                <a:lnTo>
                  <a:pt x="41" y="865"/>
                </a:lnTo>
                <a:lnTo>
                  <a:pt x="25" y="910"/>
                </a:lnTo>
                <a:lnTo>
                  <a:pt x="26" y="1016"/>
                </a:lnTo>
                <a:lnTo>
                  <a:pt x="19" y="1061"/>
                </a:lnTo>
                <a:lnTo>
                  <a:pt x="15" y="1110"/>
                </a:lnTo>
                <a:lnTo>
                  <a:pt x="13" y="1162"/>
                </a:lnTo>
                <a:lnTo>
                  <a:pt x="0" y="1214"/>
                </a:lnTo>
                <a:lnTo>
                  <a:pt x="11" y="1291"/>
                </a:lnTo>
                <a:lnTo>
                  <a:pt x="15" y="1410"/>
                </a:lnTo>
                <a:lnTo>
                  <a:pt x="11" y="1528"/>
                </a:lnTo>
                <a:lnTo>
                  <a:pt x="19" y="1638"/>
                </a:lnTo>
                <a:lnTo>
                  <a:pt x="23" y="1767"/>
                </a:lnTo>
                <a:lnTo>
                  <a:pt x="26" y="1885"/>
                </a:lnTo>
                <a:lnTo>
                  <a:pt x="26" y="1956"/>
                </a:lnTo>
                <a:lnTo>
                  <a:pt x="30" y="2105"/>
                </a:lnTo>
                <a:lnTo>
                  <a:pt x="23" y="2227"/>
                </a:lnTo>
                <a:lnTo>
                  <a:pt x="23" y="2378"/>
                </a:lnTo>
                <a:lnTo>
                  <a:pt x="41" y="2585"/>
                </a:lnTo>
                <a:lnTo>
                  <a:pt x="45" y="2690"/>
                </a:lnTo>
                <a:lnTo>
                  <a:pt x="49" y="2787"/>
                </a:lnTo>
                <a:lnTo>
                  <a:pt x="38" y="2860"/>
                </a:lnTo>
                <a:lnTo>
                  <a:pt x="34" y="2959"/>
                </a:lnTo>
                <a:lnTo>
                  <a:pt x="41" y="3106"/>
                </a:lnTo>
                <a:lnTo>
                  <a:pt x="64" y="3241"/>
                </a:lnTo>
                <a:lnTo>
                  <a:pt x="84" y="3355"/>
                </a:lnTo>
                <a:lnTo>
                  <a:pt x="103" y="3424"/>
                </a:lnTo>
                <a:lnTo>
                  <a:pt x="110" y="3474"/>
                </a:lnTo>
                <a:lnTo>
                  <a:pt x="125" y="3536"/>
                </a:lnTo>
                <a:lnTo>
                  <a:pt x="110" y="3586"/>
                </a:lnTo>
                <a:lnTo>
                  <a:pt x="172" y="3506"/>
                </a:lnTo>
                <a:lnTo>
                  <a:pt x="172" y="3467"/>
                </a:lnTo>
                <a:lnTo>
                  <a:pt x="200" y="3420"/>
                </a:lnTo>
                <a:lnTo>
                  <a:pt x="217" y="3364"/>
                </a:lnTo>
                <a:lnTo>
                  <a:pt x="223" y="3280"/>
                </a:lnTo>
                <a:lnTo>
                  <a:pt x="254" y="3052"/>
                </a:lnTo>
                <a:lnTo>
                  <a:pt x="262" y="2983"/>
                </a:lnTo>
                <a:lnTo>
                  <a:pt x="269" y="2873"/>
                </a:lnTo>
                <a:lnTo>
                  <a:pt x="277" y="2748"/>
                </a:lnTo>
                <a:lnTo>
                  <a:pt x="288" y="2595"/>
                </a:lnTo>
                <a:lnTo>
                  <a:pt x="286" y="2484"/>
                </a:lnTo>
                <a:lnTo>
                  <a:pt x="288" y="2389"/>
                </a:lnTo>
                <a:lnTo>
                  <a:pt x="292" y="2298"/>
                </a:lnTo>
                <a:lnTo>
                  <a:pt x="275" y="2245"/>
                </a:lnTo>
                <a:lnTo>
                  <a:pt x="292" y="2187"/>
                </a:lnTo>
                <a:lnTo>
                  <a:pt x="284" y="2139"/>
                </a:lnTo>
                <a:lnTo>
                  <a:pt x="292" y="2068"/>
                </a:lnTo>
                <a:lnTo>
                  <a:pt x="288" y="1984"/>
                </a:lnTo>
                <a:lnTo>
                  <a:pt x="292" y="1874"/>
                </a:lnTo>
                <a:lnTo>
                  <a:pt x="301" y="1797"/>
                </a:lnTo>
                <a:lnTo>
                  <a:pt x="292" y="1734"/>
                </a:lnTo>
                <a:lnTo>
                  <a:pt x="275" y="1618"/>
                </a:lnTo>
                <a:lnTo>
                  <a:pt x="258" y="1506"/>
                </a:lnTo>
                <a:lnTo>
                  <a:pt x="275" y="1442"/>
                </a:lnTo>
                <a:lnTo>
                  <a:pt x="262" y="1371"/>
                </a:lnTo>
                <a:lnTo>
                  <a:pt x="262" y="1302"/>
                </a:lnTo>
                <a:lnTo>
                  <a:pt x="262" y="1220"/>
                </a:lnTo>
                <a:lnTo>
                  <a:pt x="286" y="1082"/>
                </a:lnTo>
                <a:lnTo>
                  <a:pt x="290" y="1000"/>
                </a:lnTo>
                <a:lnTo>
                  <a:pt x="286" y="882"/>
                </a:lnTo>
                <a:lnTo>
                  <a:pt x="281" y="818"/>
                </a:lnTo>
                <a:lnTo>
                  <a:pt x="281" y="755"/>
                </a:lnTo>
                <a:lnTo>
                  <a:pt x="286" y="699"/>
                </a:lnTo>
                <a:lnTo>
                  <a:pt x="269" y="628"/>
                </a:lnTo>
                <a:lnTo>
                  <a:pt x="269" y="568"/>
                </a:lnTo>
                <a:lnTo>
                  <a:pt x="267" y="523"/>
                </a:lnTo>
                <a:lnTo>
                  <a:pt x="267" y="464"/>
                </a:lnTo>
                <a:lnTo>
                  <a:pt x="262" y="404"/>
                </a:lnTo>
                <a:lnTo>
                  <a:pt x="262" y="348"/>
                </a:lnTo>
                <a:lnTo>
                  <a:pt x="266" y="296"/>
                </a:lnTo>
                <a:lnTo>
                  <a:pt x="249" y="234"/>
                </a:lnTo>
                <a:lnTo>
                  <a:pt x="245" y="142"/>
                </a:lnTo>
                <a:lnTo>
                  <a:pt x="215" y="23"/>
                </a:lnTo>
                <a:lnTo>
                  <a:pt x="178" y="40"/>
                </a:lnTo>
                <a:lnTo>
                  <a:pt x="66" y="0"/>
                </a:lnTo>
                <a:lnTo>
                  <a:pt x="64" y="142"/>
                </a:lnTo>
                <a:close/>
              </a:path>
            </a:pathLst>
          </a:custGeom>
          <a:solidFill>
            <a:srgbClr val="676767"/>
          </a:solidFill>
          <a:ln w="9525">
            <a:noFill/>
            <a:round/>
            <a:headEnd/>
            <a:tailEnd/>
          </a:ln>
        </p:spPr>
        <p:txBody>
          <a:bodyPr/>
          <a:lstStyle/>
          <a:p>
            <a:pPr eaLnBrk="0" hangingPunct="0"/>
            <a:endParaRPr lang="en-US"/>
          </a:p>
        </p:txBody>
      </p:sp>
      <p:grpSp>
        <p:nvGrpSpPr>
          <p:cNvPr id="29755" name="Group 80"/>
          <p:cNvGrpSpPr>
            <a:grpSpLocks/>
          </p:cNvGrpSpPr>
          <p:nvPr/>
        </p:nvGrpSpPr>
        <p:grpSpPr bwMode="auto">
          <a:xfrm>
            <a:off x="1651000" y="3605213"/>
            <a:ext cx="2254250" cy="512762"/>
            <a:chOff x="1000" y="2834"/>
            <a:chExt cx="1065" cy="431"/>
          </a:xfrm>
        </p:grpSpPr>
        <p:sp>
          <p:nvSpPr>
            <p:cNvPr id="29801" name="Freeform 81"/>
            <p:cNvSpPr>
              <a:spLocks/>
            </p:cNvSpPr>
            <p:nvPr/>
          </p:nvSpPr>
          <p:spPr bwMode="auto">
            <a:xfrm>
              <a:off x="1000" y="2834"/>
              <a:ext cx="1065" cy="431"/>
            </a:xfrm>
            <a:custGeom>
              <a:avLst/>
              <a:gdLst>
                <a:gd name="T0" fmla="*/ 1 w 2130"/>
                <a:gd name="T1" fmla="*/ 1 h 861"/>
                <a:gd name="T2" fmla="*/ 1 w 2130"/>
                <a:gd name="T3" fmla="*/ 1 h 861"/>
                <a:gd name="T4" fmla="*/ 1 w 2130"/>
                <a:gd name="T5" fmla="*/ 1 h 861"/>
                <a:gd name="T6" fmla="*/ 1 w 2130"/>
                <a:gd name="T7" fmla="*/ 1 h 861"/>
                <a:gd name="T8" fmla="*/ 1 w 2130"/>
                <a:gd name="T9" fmla="*/ 1 h 861"/>
                <a:gd name="T10" fmla="*/ 1 w 2130"/>
                <a:gd name="T11" fmla="*/ 0 h 861"/>
                <a:gd name="T12" fmla="*/ 1 w 2130"/>
                <a:gd name="T13" fmla="*/ 1 h 861"/>
                <a:gd name="T14" fmla="*/ 0 w 2130"/>
                <a:gd name="T15" fmla="*/ 1 h 861"/>
                <a:gd name="T16" fmla="*/ 1 w 2130"/>
                <a:gd name="T17" fmla="*/ 1 h 861"/>
                <a:gd name="T18" fmla="*/ 1 w 2130"/>
                <a:gd name="T19" fmla="*/ 1 h 861"/>
                <a:gd name="T20" fmla="*/ 1 w 2130"/>
                <a:gd name="T21" fmla="*/ 1 h 861"/>
                <a:gd name="T22" fmla="*/ 1 w 2130"/>
                <a:gd name="T23" fmla="*/ 1 h 861"/>
                <a:gd name="T24" fmla="*/ 1 w 2130"/>
                <a:gd name="T25" fmla="*/ 1 h 861"/>
                <a:gd name="T26" fmla="*/ 1 w 2130"/>
                <a:gd name="T27" fmla="*/ 1 h 861"/>
                <a:gd name="T28" fmla="*/ 1 w 2130"/>
                <a:gd name="T29" fmla="*/ 1 h 861"/>
                <a:gd name="T30" fmla="*/ 1 w 2130"/>
                <a:gd name="T31" fmla="*/ 1 h 861"/>
                <a:gd name="T32" fmla="*/ 1 w 2130"/>
                <a:gd name="T33" fmla="*/ 1 h 86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130"/>
                <a:gd name="T52" fmla="*/ 0 h 861"/>
                <a:gd name="T53" fmla="*/ 2130 w 2130"/>
                <a:gd name="T54" fmla="*/ 861 h 86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130" h="861">
                  <a:moveTo>
                    <a:pt x="1965" y="286"/>
                  </a:moveTo>
                  <a:lnTo>
                    <a:pt x="1805" y="190"/>
                  </a:lnTo>
                  <a:lnTo>
                    <a:pt x="1764" y="215"/>
                  </a:lnTo>
                  <a:lnTo>
                    <a:pt x="1480" y="95"/>
                  </a:lnTo>
                  <a:lnTo>
                    <a:pt x="1452" y="144"/>
                  </a:lnTo>
                  <a:lnTo>
                    <a:pt x="1074" y="0"/>
                  </a:lnTo>
                  <a:lnTo>
                    <a:pt x="1074" y="95"/>
                  </a:lnTo>
                  <a:lnTo>
                    <a:pt x="0" y="728"/>
                  </a:lnTo>
                  <a:lnTo>
                    <a:pt x="902" y="680"/>
                  </a:lnTo>
                  <a:lnTo>
                    <a:pt x="1024" y="861"/>
                  </a:lnTo>
                  <a:lnTo>
                    <a:pt x="1216" y="766"/>
                  </a:lnTo>
                  <a:lnTo>
                    <a:pt x="1360" y="668"/>
                  </a:lnTo>
                  <a:lnTo>
                    <a:pt x="1693" y="717"/>
                  </a:lnTo>
                  <a:lnTo>
                    <a:pt x="1724" y="766"/>
                  </a:lnTo>
                  <a:lnTo>
                    <a:pt x="1965" y="668"/>
                  </a:lnTo>
                  <a:lnTo>
                    <a:pt x="2130" y="478"/>
                  </a:lnTo>
                  <a:lnTo>
                    <a:pt x="1965" y="286"/>
                  </a:lnTo>
                  <a:close/>
                </a:path>
              </a:pathLst>
            </a:custGeom>
            <a:solidFill>
              <a:srgbClr val="E9E9E9"/>
            </a:solidFill>
            <a:ln w="9525">
              <a:noFill/>
              <a:round/>
              <a:headEnd/>
              <a:tailEnd/>
            </a:ln>
          </p:spPr>
          <p:txBody>
            <a:bodyPr/>
            <a:lstStyle/>
            <a:p>
              <a:pPr eaLnBrk="0" hangingPunct="0"/>
              <a:endParaRPr lang="en-US"/>
            </a:p>
          </p:txBody>
        </p:sp>
        <p:sp>
          <p:nvSpPr>
            <p:cNvPr id="29802" name="Freeform 82"/>
            <p:cNvSpPr>
              <a:spLocks/>
            </p:cNvSpPr>
            <p:nvPr/>
          </p:nvSpPr>
          <p:spPr bwMode="auto">
            <a:xfrm>
              <a:off x="1000" y="2834"/>
              <a:ext cx="1065" cy="431"/>
            </a:xfrm>
            <a:custGeom>
              <a:avLst/>
              <a:gdLst>
                <a:gd name="T0" fmla="*/ 1 w 2130"/>
                <a:gd name="T1" fmla="*/ 1 h 861"/>
                <a:gd name="T2" fmla="*/ 1 w 2130"/>
                <a:gd name="T3" fmla="*/ 1 h 861"/>
                <a:gd name="T4" fmla="*/ 1 w 2130"/>
                <a:gd name="T5" fmla="*/ 1 h 861"/>
                <a:gd name="T6" fmla="*/ 1 w 2130"/>
                <a:gd name="T7" fmla="*/ 1 h 861"/>
                <a:gd name="T8" fmla="*/ 1 w 2130"/>
                <a:gd name="T9" fmla="*/ 1 h 861"/>
                <a:gd name="T10" fmla="*/ 1 w 2130"/>
                <a:gd name="T11" fmla="*/ 0 h 861"/>
                <a:gd name="T12" fmla="*/ 1 w 2130"/>
                <a:gd name="T13" fmla="*/ 1 h 861"/>
                <a:gd name="T14" fmla="*/ 0 w 2130"/>
                <a:gd name="T15" fmla="*/ 1 h 861"/>
                <a:gd name="T16" fmla="*/ 1 w 2130"/>
                <a:gd name="T17" fmla="*/ 1 h 861"/>
                <a:gd name="T18" fmla="*/ 1 w 2130"/>
                <a:gd name="T19" fmla="*/ 1 h 861"/>
                <a:gd name="T20" fmla="*/ 1 w 2130"/>
                <a:gd name="T21" fmla="*/ 1 h 861"/>
                <a:gd name="T22" fmla="*/ 1 w 2130"/>
                <a:gd name="T23" fmla="*/ 1 h 861"/>
                <a:gd name="T24" fmla="*/ 1 w 2130"/>
                <a:gd name="T25" fmla="*/ 1 h 861"/>
                <a:gd name="T26" fmla="*/ 1 w 2130"/>
                <a:gd name="T27" fmla="*/ 1 h 861"/>
                <a:gd name="T28" fmla="*/ 1 w 2130"/>
                <a:gd name="T29" fmla="*/ 1 h 861"/>
                <a:gd name="T30" fmla="*/ 1 w 2130"/>
                <a:gd name="T31" fmla="*/ 1 h 861"/>
                <a:gd name="T32" fmla="*/ 1 w 2130"/>
                <a:gd name="T33" fmla="*/ 1 h 86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130"/>
                <a:gd name="T52" fmla="*/ 0 h 861"/>
                <a:gd name="T53" fmla="*/ 2130 w 2130"/>
                <a:gd name="T54" fmla="*/ 861 h 86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130" h="861">
                  <a:moveTo>
                    <a:pt x="1965" y="286"/>
                  </a:moveTo>
                  <a:lnTo>
                    <a:pt x="1805" y="190"/>
                  </a:lnTo>
                  <a:lnTo>
                    <a:pt x="1764" y="215"/>
                  </a:lnTo>
                  <a:lnTo>
                    <a:pt x="1480" y="95"/>
                  </a:lnTo>
                  <a:lnTo>
                    <a:pt x="1452" y="144"/>
                  </a:lnTo>
                  <a:lnTo>
                    <a:pt x="1074" y="0"/>
                  </a:lnTo>
                  <a:lnTo>
                    <a:pt x="1074" y="95"/>
                  </a:lnTo>
                  <a:lnTo>
                    <a:pt x="0" y="728"/>
                  </a:lnTo>
                  <a:lnTo>
                    <a:pt x="902" y="680"/>
                  </a:lnTo>
                  <a:lnTo>
                    <a:pt x="1024" y="861"/>
                  </a:lnTo>
                  <a:lnTo>
                    <a:pt x="1216" y="766"/>
                  </a:lnTo>
                  <a:lnTo>
                    <a:pt x="1360" y="668"/>
                  </a:lnTo>
                  <a:lnTo>
                    <a:pt x="1693" y="717"/>
                  </a:lnTo>
                  <a:lnTo>
                    <a:pt x="1724" y="766"/>
                  </a:lnTo>
                  <a:lnTo>
                    <a:pt x="1965" y="668"/>
                  </a:lnTo>
                  <a:lnTo>
                    <a:pt x="2130" y="478"/>
                  </a:lnTo>
                  <a:lnTo>
                    <a:pt x="1965" y="286"/>
                  </a:lnTo>
                </a:path>
              </a:pathLst>
            </a:custGeom>
            <a:noFill/>
            <a:ln w="3175">
              <a:solidFill>
                <a:srgbClr val="000000"/>
              </a:solidFill>
              <a:round/>
              <a:headEnd/>
              <a:tailEnd/>
            </a:ln>
          </p:spPr>
          <p:txBody>
            <a:bodyPr/>
            <a:lstStyle/>
            <a:p>
              <a:pPr eaLnBrk="0" hangingPunct="0"/>
              <a:endParaRPr lang="en-US"/>
            </a:p>
          </p:txBody>
        </p:sp>
      </p:grpSp>
      <p:grpSp>
        <p:nvGrpSpPr>
          <p:cNvPr id="29756" name="Group 83"/>
          <p:cNvGrpSpPr>
            <a:grpSpLocks/>
          </p:cNvGrpSpPr>
          <p:nvPr/>
        </p:nvGrpSpPr>
        <p:grpSpPr bwMode="auto">
          <a:xfrm>
            <a:off x="1825625" y="2014538"/>
            <a:ext cx="2060575" cy="693737"/>
            <a:chOff x="1083" y="1498"/>
            <a:chExt cx="973" cy="583"/>
          </a:xfrm>
        </p:grpSpPr>
        <p:sp>
          <p:nvSpPr>
            <p:cNvPr id="29799" name="Freeform 84"/>
            <p:cNvSpPr>
              <a:spLocks/>
            </p:cNvSpPr>
            <p:nvPr/>
          </p:nvSpPr>
          <p:spPr bwMode="auto">
            <a:xfrm>
              <a:off x="1083" y="1498"/>
              <a:ext cx="973" cy="583"/>
            </a:xfrm>
            <a:custGeom>
              <a:avLst/>
              <a:gdLst>
                <a:gd name="T0" fmla="*/ 1 w 1945"/>
                <a:gd name="T1" fmla="*/ 1 h 1166"/>
                <a:gd name="T2" fmla="*/ 1 w 1945"/>
                <a:gd name="T3" fmla="*/ 1 h 1166"/>
                <a:gd name="T4" fmla="*/ 1 w 1945"/>
                <a:gd name="T5" fmla="*/ 1 h 1166"/>
                <a:gd name="T6" fmla="*/ 1 w 1945"/>
                <a:gd name="T7" fmla="*/ 1 h 1166"/>
                <a:gd name="T8" fmla="*/ 1 w 1945"/>
                <a:gd name="T9" fmla="*/ 1 h 1166"/>
                <a:gd name="T10" fmla="*/ 1 w 1945"/>
                <a:gd name="T11" fmla="*/ 0 h 1166"/>
                <a:gd name="T12" fmla="*/ 1 w 1945"/>
                <a:gd name="T13" fmla="*/ 1 h 1166"/>
                <a:gd name="T14" fmla="*/ 0 w 1945"/>
                <a:gd name="T15" fmla="*/ 1 h 1166"/>
                <a:gd name="T16" fmla="*/ 1 w 1945"/>
                <a:gd name="T17" fmla="*/ 1 h 1166"/>
                <a:gd name="T18" fmla="*/ 1 w 1945"/>
                <a:gd name="T19" fmla="*/ 1 h 1166"/>
                <a:gd name="T20" fmla="*/ 1 w 1945"/>
                <a:gd name="T21" fmla="*/ 1 h 1166"/>
                <a:gd name="T22" fmla="*/ 1 w 1945"/>
                <a:gd name="T23" fmla="*/ 1 h 1166"/>
                <a:gd name="T24" fmla="*/ 1 w 1945"/>
                <a:gd name="T25" fmla="*/ 1 h 1166"/>
                <a:gd name="T26" fmla="*/ 1 w 1945"/>
                <a:gd name="T27" fmla="*/ 1 h 1166"/>
                <a:gd name="T28" fmla="*/ 1 w 1945"/>
                <a:gd name="T29" fmla="*/ 1 h 1166"/>
                <a:gd name="T30" fmla="*/ 1 w 1945"/>
                <a:gd name="T31" fmla="*/ 1 h 1166"/>
                <a:gd name="T32" fmla="*/ 1 w 1945"/>
                <a:gd name="T33" fmla="*/ 1 h 1166"/>
                <a:gd name="T34" fmla="*/ 1 w 1945"/>
                <a:gd name="T35" fmla="*/ 1 h 116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45"/>
                <a:gd name="T55" fmla="*/ 0 h 1166"/>
                <a:gd name="T56" fmla="*/ 1945 w 1945"/>
                <a:gd name="T57" fmla="*/ 1166 h 116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45" h="1166">
                  <a:moveTo>
                    <a:pt x="1657" y="415"/>
                  </a:moveTo>
                  <a:lnTo>
                    <a:pt x="1456" y="478"/>
                  </a:lnTo>
                  <a:lnTo>
                    <a:pt x="1373" y="320"/>
                  </a:lnTo>
                  <a:lnTo>
                    <a:pt x="1239" y="411"/>
                  </a:lnTo>
                  <a:lnTo>
                    <a:pt x="1067" y="312"/>
                  </a:lnTo>
                  <a:lnTo>
                    <a:pt x="673" y="0"/>
                  </a:lnTo>
                  <a:lnTo>
                    <a:pt x="665" y="355"/>
                  </a:lnTo>
                  <a:lnTo>
                    <a:pt x="0" y="236"/>
                  </a:lnTo>
                  <a:lnTo>
                    <a:pt x="389" y="563"/>
                  </a:lnTo>
                  <a:lnTo>
                    <a:pt x="267" y="731"/>
                  </a:lnTo>
                  <a:lnTo>
                    <a:pt x="650" y="749"/>
                  </a:lnTo>
                  <a:lnTo>
                    <a:pt x="772" y="942"/>
                  </a:lnTo>
                  <a:lnTo>
                    <a:pt x="1241" y="915"/>
                  </a:lnTo>
                  <a:lnTo>
                    <a:pt x="1231" y="1166"/>
                  </a:lnTo>
                  <a:lnTo>
                    <a:pt x="1581" y="1138"/>
                  </a:lnTo>
                  <a:lnTo>
                    <a:pt x="1945" y="945"/>
                  </a:lnTo>
                  <a:lnTo>
                    <a:pt x="1712" y="617"/>
                  </a:lnTo>
                  <a:lnTo>
                    <a:pt x="1657" y="415"/>
                  </a:lnTo>
                  <a:close/>
                </a:path>
              </a:pathLst>
            </a:custGeom>
            <a:solidFill>
              <a:srgbClr val="E9E9E9"/>
            </a:solidFill>
            <a:ln w="9525">
              <a:noFill/>
              <a:round/>
              <a:headEnd/>
              <a:tailEnd/>
            </a:ln>
          </p:spPr>
          <p:txBody>
            <a:bodyPr/>
            <a:lstStyle/>
            <a:p>
              <a:pPr eaLnBrk="0" hangingPunct="0"/>
              <a:endParaRPr lang="en-US"/>
            </a:p>
          </p:txBody>
        </p:sp>
        <p:sp>
          <p:nvSpPr>
            <p:cNvPr id="29800" name="Freeform 85"/>
            <p:cNvSpPr>
              <a:spLocks/>
            </p:cNvSpPr>
            <p:nvPr/>
          </p:nvSpPr>
          <p:spPr bwMode="auto">
            <a:xfrm>
              <a:off x="1083" y="1498"/>
              <a:ext cx="973" cy="583"/>
            </a:xfrm>
            <a:custGeom>
              <a:avLst/>
              <a:gdLst>
                <a:gd name="T0" fmla="*/ 1 w 1945"/>
                <a:gd name="T1" fmla="*/ 1 h 1166"/>
                <a:gd name="T2" fmla="*/ 1 w 1945"/>
                <a:gd name="T3" fmla="*/ 1 h 1166"/>
                <a:gd name="T4" fmla="*/ 1 w 1945"/>
                <a:gd name="T5" fmla="*/ 1 h 1166"/>
                <a:gd name="T6" fmla="*/ 1 w 1945"/>
                <a:gd name="T7" fmla="*/ 1 h 1166"/>
                <a:gd name="T8" fmla="*/ 1 w 1945"/>
                <a:gd name="T9" fmla="*/ 1 h 1166"/>
                <a:gd name="T10" fmla="*/ 1 w 1945"/>
                <a:gd name="T11" fmla="*/ 0 h 1166"/>
                <a:gd name="T12" fmla="*/ 1 w 1945"/>
                <a:gd name="T13" fmla="*/ 1 h 1166"/>
                <a:gd name="T14" fmla="*/ 0 w 1945"/>
                <a:gd name="T15" fmla="*/ 1 h 1166"/>
                <a:gd name="T16" fmla="*/ 1 w 1945"/>
                <a:gd name="T17" fmla="*/ 1 h 1166"/>
                <a:gd name="T18" fmla="*/ 1 w 1945"/>
                <a:gd name="T19" fmla="*/ 1 h 1166"/>
                <a:gd name="T20" fmla="*/ 1 w 1945"/>
                <a:gd name="T21" fmla="*/ 1 h 1166"/>
                <a:gd name="T22" fmla="*/ 1 w 1945"/>
                <a:gd name="T23" fmla="*/ 1 h 1166"/>
                <a:gd name="T24" fmla="*/ 1 w 1945"/>
                <a:gd name="T25" fmla="*/ 1 h 1166"/>
                <a:gd name="T26" fmla="*/ 1 w 1945"/>
                <a:gd name="T27" fmla="*/ 1 h 1166"/>
                <a:gd name="T28" fmla="*/ 1 w 1945"/>
                <a:gd name="T29" fmla="*/ 1 h 1166"/>
                <a:gd name="T30" fmla="*/ 1 w 1945"/>
                <a:gd name="T31" fmla="*/ 1 h 1166"/>
                <a:gd name="T32" fmla="*/ 1 w 1945"/>
                <a:gd name="T33" fmla="*/ 1 h 11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45"/>
                <a:gd name="T52" fmla="*/ 0 h 1166"/>
                <a:gd name="T53" fmla="*/ 1945 w 1945"/>
                <a:gd name="T54" fmla="*/ 1166 h 11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45" h="1166">
                  <a:moveTo>
                    <a:pt x="1657" y="415"/>
                  </a:moveTo>
                  <a:lnTo>
                    <a:pt x="1456" y="478"/>
                  </a:lnTo>
                  <a:lnTo>
                    <a:pt x="1373" y="320"/>
                  </a:lnTo>
                  <a:lnTo>
                    <a:pt x="1239" y="411"/>
                  </a:lnTo>
                  <a:lnTo>
                    <a:pt x="1067" y="312"/>
                  </a:lnTo>
                  <a:lnTo>
                    <a:pt x="673" y="0"/>
                  </a:lnTo>
                  <a:lnTo>
                    <a:pt x="665" y="355"/>
                  </a:lnTo>
                  <a:lnTo>
                    <a:pt x="0" y="236"/>
                  </a:lnTo>
                  <a:lnTo>
                    <a:pt x="389" y="563"/>
                  </a:lnTo>
                  <a:lnTo>
                    <a:pt x="267" y="731"/>
                  </a:lnTo>
                  <a:lnTo>
                    <a:pt x="650" y="749"/>
                  </a:lnTo>
                  <a:lnTo>
                    <a:pt x="772" y="942"/>
                  </a:lnTo>
                  <a:lnTo>
                    <a:pt x="1241" y="915"/>
                  </a:lnTo>
                  <a:lnTo>
                    <a:pt x="1231" y="1166"/>
                  </a:lnTo>
                  <a:lnTo>
                    <a:pt x="1581" y="1138"/>
                  </a:lnTo>
                  <a:lnTo>
                    <a:pt x="1945" y="945"/>
                  </a:lnTo>
                  <a:lnTo>
                    <a:pt x="1712" y="617"/>
                  </a:lnTo>
                </a:path>
              </a:pathLst>
            </a:custGeom>
            <a:noFill/>
            <a:ln w="3175">
              <a:solidFill>
                <a:srgbClr val="000000"/>
              </a:solidFill>
              <a:round/>
              <a:headEnd/>
              <a:tailEnd/>
            </a:ln>
          </p:spPr>
          <p:txBody>
            <a:bodyPr/>
            <a:lstStyle/>
            <a:p>
              <a:pPr eaLnBrk="0" hangingPunct="0"/>
              <a:endParaRPr lang="en-US"/>
            </a:p>
          </p:txBody>
        </p:sp>
      </p:grpSp>
      <p:sp>
        <p:nvSpPr>
          <p:cNvPr id="29757" name="Freeform 86"/>
          <p:cNvSpPr>
            <a:spLocks/>
          </p:cNvSpPr>
          <p:nvPr/>
        </p:nvSpPr>
        <p:spPr bwMode="auto">
          <a:xfrm>
            <a:off x="4306888" y="4773613"/>
            <a:ext cx="3152775" cy="296862"/>
          </a:xfrm>
          <a:custGeom>
            <a:avLst/>
            <a:gdLst>
              <a:gd name="T0" fmla="*/ 2147483647 w 2499"/>
              <a:gd name="T1" fmla="*/ 2147483647 h 498"/>
              <a:gd name="T2" fmla="*/ 2147483647 w 2499"/>
              <a:gd name="T3" fmla="*/ 2147483647 h 498"/>
              <a:gd name="T4" fmla="*/ 2147483647 w 2499"/>
              <a:gd name="T5" fmla="*/ 2147483647 h 498"/>
              <a:gd name="T6" fmla="*/ 2147483647 w 2499"/>
              <a:gd name="T7" fmla="*/ 2147483647 h 498"/>
              <a:gd name="T8" fmla="*/ 2147483647 w 2499"/>
              <a:gd name="T9" fmla="*/ 2147483647 h 498"/>
              <a:gd name="T10" fmla="*/ 2147483647 w 2499"/>
              <a:gd name="T11" fmla="*/ 2147483647 h 498"/>
              <a:gd name="T12" fmla="*/ 2147483647 w 2499"/>
              <a:gd name="T13" fmla="*/ 2147483647 h 498"/>
              <a:gd name="T14" fmla="*/ 2147483647 w 2499"/>
              <a:gd name="T15" fmla="*/ 2147483647 h 498"/>
              <a:gd name="T16" fmla="*/ 2147483647 w 2499"/>
              <a:gd name="T17" fmla="*/ 2147483647 h 498"/>
              <a:gd name="T18" fmla="*/ 2147483647 w 2499"/>
              <a:gd name="T19" fmla="*/ 2147483647 h 498"/>
              <a:gd name="T20" fmla="*/ 2147483647 w 2499"/>
              <a:gd name="T21" fmla="*/ 2147483647 h 498"/>
              <a:gd name="T22" fmla="*/ 2147483647 w 2499"/>
              <a:gd name="T23" fmla="*/ 2147483647 h 498"/>
              <a:gd name="T24" fmla="*/ 2147483647 w 2499"/>
              <a:gd name="T25" fmla="*/ 2147483647 h 498"/>
              <a:gd name="T26" fmla="*/ 2147483647 w 2499"/>
              <a:gd name="T27" fmla="*/ 2147483647 h 498"/>
              <a:gd name="T28" fmla="*/ 2147483647 w 2499"/>
              <a:gd name="T29" fmla="*/ 2147483647 h 498"/>
              <a:gd name="T30" fmla="*/ 2147483647 w 2499"/>
              <a:gd name="T31" fmla="*/ 2147483647 h 498"/>
              <a:gd name="T32" fmla="*/ 2147483647 w 2499"/>
              <a:gd name="T33" fmla="*/ 2147483647 h 498"/>
              <a:gd name="T34" fmla="*/ 2147483647 w 2499"/>
              <a:gd name="T35" fmla="*/ 2147483647 h 498"/>
              <a:gd name="T36" fmla="*/ 2147483647 w 2499"/>
              <a:gd name="T37" fmla="*/ 2147483647 h 498"/>
              <a:gd name="T38" fmla="*/ 2147483647 w 2499"/>
              <a:gd name="T39" fmla="*/ 2147483647 h 498"/>
              <a:gd name="T40" fmla="*/ 2147483647 w 2499"/>
              <a:gd name="T41" fmla="*/ 2147483647 h 498"/>
              <a:gd name="T42" fmla="*/ 2147483647 w 2499"/>
              <a:gd name="T43" fmla="*/ 2147483647 h 498"/>
              <a:gd name="T44" fmla="*/ 2147483647 w 2499"/>
              <a:gd name="T45" fmla="*/ 2147483647 h 498"/>
              <a:gd name="T46" fmla="*/ 2147483647 w 2499"/>
              <a:gd name="T47" fmla="*/ 2147483647 h 498"/>
              <a:gd name="T48" fmla="*/ 2147483647 w 2499"/>
              <a:gd name="T49" fmla="*/ 2147483647 h 498"/>
              <a:gd name="T50" fmla="*/ 2147483647 w 2499"/>
              <a:gd name="T51" fmla="*/ 2147483647 h 498"/>
              <a:gd name="T52" fmla="*/ 2147483647 w 2499"/>
              <a:gd name="T53" fmla="*/ 2147483647 h 498"/>
              <a:gd name="T54" fmla="*/ 2147483647 w 2499"/>
              <a:gd name="T55" fmla="*/ 2147483647 h 498"/>
              <a:gd name="T56" fmla="*/ 2147483647 w 2499"/>
              <a:gd name="T57" fmla="*/ 2147483647 h 498"/>
              <a:gd name="T58" fmla="*/ 2147483647 w 2499"/>
              <a:gd name="T59" fmla="*/ 2147483647 h 498"/>
              <a:gd name="T60" fmla="*/ 2147483647 w 2499"/>
              <a:gd name="T61" fmla="*/ 2147483647 h 498"/>
              <a:gd name="T62" fmla="*/ 2147483647 w 2499"/>
              <a:gd name="T63" fmla="*/ 2147483647 h 498"/>
              <a:gd name="T64" fmla="*/ 2147483647 w 2499"/>
              <a:gd name="T65" fmla="*/ 2147483647 h 498"/>
              <a:gd name="T66" fmla="*/ 2147483647 w 2499"/>
              <a:gd name="T67" fmla="*/ 2147483647 h 498"/>
              <a:gd name="T68" fmla="*/ 2147483647 w 2499"/>
              <a:gd name="T69" fmla="*/ 2147483647 h 498"/>
              <a:gd name="T70" fmla="*/ 2147483647 w 2499"/>
              <a:gd name="T71" fmla="*/ 2147483647 h 498"/>
              <a:gd name="T72" fmla="*/ 2147483647 w 2499"/>
              <a:gd name="T73" fmla="*/ 2147483647 h 498"/>
              <a:gd name="T74" fmla="*/ 2147483647 w 2499"/>
              <a:gd name="T75" fmla="*/ 2147483647 h 498"/>
              <a:gd name="T76" fmla="*/ 2147483647 w 2499"/>
              <a:gd name="T77" fmla="*/ 2147483647 h 498"/>
              <a:gd name="T78" fmla="*/ 2147483647 w 2499"/>
              <a:gd name="T79" fmla="*/ 2147483647 h 498"/>
              <a:gd name="T80" fmla="*/ 2147483647 w 2499"/>
              <a:gd name="T81" fmla="*/ 2147483647 h 498"/>
              <a:gd name="T82" fmla="*/ 0 w 2499"/>
              <a:gd name="T83" fmla="*/ 0 h 49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499"/>
              <a:gd name="T127" fmla="*/ 0 h 498"/>
              <a:gd name="T128" fmla="*/ 2499 w 2499"/>
              <a:gd name="T129" fmla="*/ 498 h 49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499" h="498">
                <a:moveTo>
                  <a:pt x="0" y="0"/>
                </a:moveTo>
                <a:lnTo>
                  <a:pt x="54" y="43"/>
                </a:lnTo>
                <a:lnTo>
                  <a:pt x="107" y="63"/>
                </a:lnTo>
                <a:lnTo>
                  <a:pt x="159" y="86"/>
                </a:lnTo>
                <a:lnTo>
                  <a:pt x="210" y="106"/>
                </a:lnTo>
                <a:lnTo>
                  <a:pt x="266" y="129"/>
                </a:lnTo>
                <a:lnTo>
                  <a:pt x="307" y="149"/>
                </a:lnTo>
                <a:lnTo>
                  <a:pt x="370" y="170"/>
                </a:lnTo>
                <a:lnTo>
                  <a:pt x="421" y="168"/>
                </a:lnTo>
                <a:lnTo>
                  <a:pt x="449" y="166"/>
                </a:lnTo>
                <a:lnTo>
                  <a:pt x="527" y="209"/>
                </a:lnTo>
                <a:lnTo>
                  <a:pt x="596" y="207"/>
                </a:lnTo>
                <a:lnTo>
                  <a:pt x="649" y="226"/>
                </a:lnTo>
                <a:lnTo>
                  <a:pt x="699" y="224"/>
                </a:lnTo>
                <a:lnTo>
                  <a:pt x="768" y="222"/>
                </a:lnTo>
                <a:lnTo>
                  <a:pt x="837" y="218"/>
                </a:lnTo>
                <a:lnTo>
                  <a:pt x="916" y="220"/>
                </a:lnTo>
                <a:lnTo>
                  <a:pt x="1032" y="224"/>
                </a:lnTo>
                <a:lnTo>
                  <a:pt x="1063" y="211"/>
                </a:lnTo>
                <a:lnTo>
                  <a:pt x="1121" y="209"/>
                </a:lnTo>
                <a:lnTo>
                  <a:pt x="1181" y="211"/>
                </a:lnTo>
                <a:lnTo>
                  <a:pt x="1226" y="196"/>
                </a:lnTo>
                <a:lnTo>
                  <a:pt x="1286" y="201"/>
                </a:lnTo>
                <a:lnTo>
                  <a:pt x="1329" y="200"/>
                </a:lnTo>
                <a:lnTo>
                  <a:pt x="1448" y="187"/>
                </a:lnTo>
                <a:lnTo>
                  <a:pt x="1501" y="188"/>
                </a:lnTo>
                <a:lnTo>
                  <a:pt x="1562" y="192"/>
                </a:lnTo>
                <a:lnTo>
                  <a:pt x="1615" y="190"/>
                </a:lnTo>
                <a:lnTo>
                  <a:pt x="1667" y="188"/>
                </a:lnTo>
                <a:lnTo>
                  <a:pt x="1811" y="185"/>
                </a:lnTo>
                <a:lnTo>
                  <a:pt x="1938" y="194"/>
                </a:lnTo>
                <a:lnTo>
                  <a:pt x="2076" y="220"/>
                </a:lnTo>
                <a:lnTo>
                  <a:pt x="2183" y="222"/>
                </a:lnTo>
                <a:lnTo>
                  <a:pt x="2258" y="243"/>
                </a:lnTo>
                <a:lnTo>
                  <a:pt x="2308" y="263"/>
                </a:lnTo>
                <a:lnTo>
                  <a:pt x="2344" y="280"/>
                </a:lnTo>
                <a:lnTo>
                  <a:pt x="2394" y="299"/>
                </a:lnTo>
                <a:lnTo>
                  <a:pt x="2446" y="297"/>
                </a:lnTo>
                <a:lnTo>
                  <a:pt x="2499" y="295"/>
                </a:lnTo>
                <a:lnTo>
                  <a:pt x="2446" y="297"/>
                </a:lnTo>
                <a:lnTo>
                  <a:pt x="2396" y="323"/>
                </a:lnTo>
                <a:lnTo>
                  <a:pt x="2345" y="347"/>
                </a:lnTo>
                <a:lnTo>
                  <a:pt x="2293" y="349"/>
                </a:lnTo>
                <a:lnTo>
                  <a:pt x="2243" y="375"/>
                </a:lnTo>
                <a:lnTo>
                  <a:pt x="2190" y="413"/>
                </a:lnTo>
                <a:lnTo>
                  <a:pt x="2147" y="426"/>
                </a:lnTo>
                <a:lnTo>
                  <a:pt x="2091" y="427"/>
                </a:lnTo>
                <a:lnTo>
                  <a:pt x="1977" y="414"/>
                </a:lnTo>
                <a:lnTo>
                  <a:pt x="1914" y="411"/>
                </a:lnTo>
                <a:lnTo>
                  <a:pt x="1871" y="424"/>
                </a:lnTo>
                <a:lnTo>
                  <a:pt x="1787" y="439"/>
                </a:lnTo>
                <a:lnTo>
                  <a:pt x="1714" y="442"/>
                </a:lnTo>
                <a:lnTo>
                  <a:pt x="1661" y="444"/>
                </a:lnTo>
                <a:lnTo>
                  <a:pt x="1615" y="444"/>
                </a:lnTo>
                <a:lnTo>
                  <a:pt x="1546" y="450"/>
                </a:lnTo>
                <a:lnTo>
                  <a:pt x="1482" y="455"/>
                </a:lnTo>
                <a:lnTo>
                  <a:pt x="1405" y="454"/>
                </a:lnTo>
                <a:lnTo>
                  <a:pt x="1349" y="450"/>
                </a:lnTo>
                <a:lnTo>
                  <a:pt x="1278" y="461"/>
                </a:lnTo>
                <a:lnTo>
                  <a:pt x="1155" y="461"/>
                </a:lnTo>
                <a:lnTo>
                  <a:pt x="1088" y="469"/>
                </a:lnTo>
                <a:lnTo>
                  <a:pt x="1035" y="465"/>
                </a:lnTo>
                <a:lnTo>
                  <a:pt x="978" y="469"/>
                </a:lnTo>
                <a:lnTo>
                  <a:pt x="916" y="482"/>
                </a:lnTo>
                <a:lnTo>
                  <a:pt x="856" y="472"/>
                </a:lnTo>
                <a:lnTo>
                  <a:pt x="821" y="480"/>
                </a:lnTo>
                <a:lnTo>
                  <a:pt x="751" y="476"/>
                </a:lnTo>
                <a:lnTo>
                  <a:pt x="710" y="498"/>
                </a:lnTo>
                <a:lnTo>
                  <a:pt x="649" y="491"/>
                </a:lnTo>
                <a:lnTo>
                  <a:pt x="527" y="474"/>
                </a:lnTo>
                <a:lnTo>
                  <a:pt x="475" y="476"/>
                </a:lnTo>
                <a:lnTo>
                  <a:pt x="406" y="478"/>
                </a:lnTo>
                <a:lnTo>
                  <a:pt x="381" y="478"/>
                </a:lnTo>
                <a:lnTo>
                  <a:pt x="335" y="446"/>
                </a:lnTo>
                <a:lnTo>
                  <a:pt x="277" y="424"/>
                </a:lnTo>
                <a:lnTo>
                  <a:pt x="221" y="394"/>
                </a:lnTo>
                <a:lnTo>
                  <a:pt x="191" y="370"/>
                </a:lnTo>
                <a:lnTo>
                  <a:pt x="135" y="338"/>
                </a:lnTo>
                <a:lnTo>
                  <a:pt x="81" y="317"/>
                </a:lnTo>
                <a:lnTo>
                  <a:pt x="26" y="295"/>
                </a:lnTo>
                <a:lnTo>
                  <a:pt x="10" y="230"/>
                </a:lnTo>
                <a:lnTo>
                  <a:pt x="6" y="160"/>
                </a:lnTo>
                <a:lnTo>
                  <a:pt x="4" y="91"/>
                </a:lnTo>
                <a:lnTo>
                  <a:pt x="0" y="0"/>
                </a:lnTo>
                <a:close/>
              </a:path>
            </a:pathLst>
          </a:custGeom>
          <a:solidFill>
            <a:srgbClr val="676767"/>
          </a:solidFill>
          <a:ln w="9525">
            <a:noFill/>
            <a:round/>
            <a:headEnd/>
            <a:tailEnd/>
          </a:ln>
        </p:spPr>
        <p:txBody>
          <a:bodyPr/>
          <a:lstStyle/>
          <a:p>
            <a:pPr eaLnBrk="0" hangingPunct="0"/>
            <a:endParaRPr lang="en-US"/>
          </a:p>
        </p:txBody>
      </p:sp>
      <p:sp>
        <p:nvSpPr>
          <p:cNvPr id="29758" name="Rectangle 87"/>
          <p:cNvSpPr>
            <a:spLocks noChangeArrowheads="1"/>
          </p:cNvSpPr>
          <p:nvPr/>
        </p:nvSpPr>
        <p:spPr bwMode="auto">
          <a:xfrm>
            <a:off x="1855788" y="4548188"/>
            <a:ext cx="1835150" cy="171450"/>
          </a:xfrm>
          <a:prstGeom prst="rect">
            <a:avLst/>
          </a:prstGeom>
          <a:noFill/>
          <a:ln w="9525">
            <a:noFill/>
            <a:miter lim="800000"/>
            <a:headEnd/>
            <a:tailEnd/>
          </a:ln>
        </p:spPr>
        <p:txBody>
          <a:bodyPr/>
          <a:lstStyle/>
          <a:p>
            <a:pPr eaLnBrk="0" hangingPunct="0"/>
            <a:endParaRPr lang="en-US"/>
          </a:p>
        </p:txBody>
      </p:sp>
      <p:sp>
        <p:nvSpPr>
          <p:cNvPr id="29759" name="Rectangle 88"/>
          <p:cNvSpPr>
            <a:spLocks noChangeArrowheads="1"/>
          </p:cNvSpPr>
          <p:nvPr/>
        </p:nvSpPr>
        <p:spPr bwMode="auto">
          <a:xfrm>
            <a:off x="1970088" y="4575175"/>
            <a:ext cx="1168400"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FFFFFF"/>
                </a:solidFill>
              </a:rPr>
              <a:t>Inadequate training</a:t>
            </a:r>
            <a:endParaRPr lang="en-US" sz="1000">
              <a:solidFill>
                <a:schemeClr val="tx1"/>
              </a:solidFill>
              <a:latin typeface="Times New Roman" pitchFamily="18" charset="0"/>
            </a:endParaRPr>
          </a:p>
        </p:txBody>
      </p:sp>
      <p:grpSp>
        <p:nvGrpSpPr>
          <p:cNvPr id="29760" name="Group 89"/>
          <p:cNvGrpSpPr>
            <a:grpSpLocks/>
          </p:cNvGrpSpPr>
          <p:nvPr/>
        </p:nvGrpSpPr>
        <p:grpSpPr bwMode="auto">
          <a:xfrm>
            <a:off x="4616450" y="2147888"/>
            <a:ext cx="2284413" cy="527050"/>
            <a:chOff x="2401" y="1610"/>
            <a:chExt cx="1079" cy="443"/>
          </a:xfrm>
        </p:grpSpPr>
        <p:sp>
          <p:nvSpPr>
            <p:cNvPr id="29797" name="Freeform 90"/>
            <p:cNvSpPr>
              <a:spLocks/>
            </p:cNvSpPr>
            <p:nvPr/>
          </p:nvSpPr>
          <p:spPr bwMode="auto">
            <a:xfrm>
              <a:off x="2401" y="1610"/>
              <a:ext cx="1079" cy="443"/>
            </a:xfrm>
            <a:custGeom>
              <a:avLst/>
              <a:gdLst>
                <a:gd name="T0" fmla="*/ 1 w 2156"/>
                <a:gd name="T1" fmla="*/ 1 h 886"/>
                <a:gd name="T2" fmla="*/ 1 w 2156"/>
                <a:gd name="T3" fmla="*/ 1 h 886"/>
                <a:gd name="T4" fmla="*/ 1 w 2156"/>
                <a:gd name="T5" fmla="*/ 1 h 886"/>
                <a:gd name="T6" fmla="*/ 1 w 2156"/>
                <a:gd name="T7" fmla="*/ 1 h 886"/>
                <a:gd name="T8" fmla="*/ 1 w 2156"/>
                <a:gd name="T9" fmla="*/ 1 h 886"/>
                <a:gd name="T10" fmla="*/ 1 w 2156"/>
                <a:gd name="T11" fmla="*/ 1 h 886"/>
                <a:gd name="T12" fmla="*/ 1 w 2156"/>
                <a:gd name="T13" fmla="*/ 1 h 886"/>
                <a:gd name="T14" fmla="*/ 1 w 2156"/>
                <a:gd name="T15" fmla="*/ 0 h 886"/>
                <a:gd name="T16" fmla="*/ 1 w 2156"/>
                <a:gd name="T17" fmla="*/ 1 h 886"/>
                <a:gd name="T18" fmla="*/ 1 w 2156"/>
                <a:gd name="T19" fmla="*/ 1 h 886"/>
                <a:gd name="T20" fmla="*/ 1 w 2156"/>
                <a:gd name="T21" fmla="*/ 1 h 886"/>
                <a:gd name="T22" fmla="*/ 1 w 2156"/>
                <a:gd name="T23" fmla="*/ 1 h 886"/>
                <a:gd name="T24" fmla="*/ 1 w 2156"/>
                <a:gd name="T25" fmla="*/ 1 h 886"/>
                <a:gd name="T26" fmla="*/ 1 w 2156"/>
                <a:gd name="T27" fmla="*/ 1 h 886"/>
                <a:gd name="T28" fmla="*/ 1 w 2156"/>
                <a:gd name="T29" fmla="*/ 1 h 886"/>
                <a:gd name="T30" fmla="*/ 1 w 2156"/>
                <a:gd name="T31" fmla="*/ 1 h 886"/>
                <a:gd name="T32" fmla="*/ 1 w 2156"/>
                <a:gd name="T33" fmla="*/ 1 h 886"/>
                <a:gd name="T34" fmla="*/ 0 w 2156"/>
                <a:gd name="T35" fmla="*/ 1 h 886"/>
                <a:gd name="T36" fmla="*/ 1 w 2156"/>
                <a:gd name="T37" fmla="*/ 1 h 8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56"/>
                <a:gd name="T58" fmla="*/ 0 h 886"/>
                <a:gd name="T59" fmla="*/ 2156 w 2156"/>
                <a:gd name="T60" fmla="*/ 886 h 88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56" h="886">
                  <a:moveTo>
                    <a:pt x="136" y="462"/>
                  </a:moveTo>
                  <a:lnTo>
                    <a:pt x="287" y="221"/>
                  </a:lnTo>
                  <a:lnTo>
                    <a:pt x="315" y="307"/>
                  </a:lnTo>
                  <a:lnTo>
                    <a:pt x="321" y="337"/>
                  </a:lnTo>
                  <a:lnTo>
                    <a:pt x="347" y="387"/>
                  </a:lnTo>
                  <a:lnTo>
                    <a:pt x="652" y="92"/>
                  </a:lnTo>
                  <a:lnTo>
                    <a:pt x="678" y="240"/>
                  </a:lnTo>
                  <a:lnTo>
                    <a:pt x="1037" y="0"/>
                  </a:lnTo>
                  <a:lnTo>
                    <a:pt x="1085" y="79"/>
                  </a:lnTo>
                  <a:lnTo>
                    <a:pt x="2156" y="230"/>
                  </a:lnTo>
                  <a:lnTo>
                    <a:pt x="1390" y="508"/>
                  </a:lnTo>
                  <a:lnTo>
                    <a:pt x="1369" y="634"/>
                  </a:lnTo>
                  <a:lnTo>
                    <a:pt x="889" y="650"/>
                  </a:lnTo>
                  <a:lnTo>
                    <a:pt x="947" y="828"/>
                  </a:lnTo>
                  <a:lnTo>
                    <a:pt x="459" y="749"/>
                  </a:lnTo>
                  <a:lnTo>
                    <a:pt x="485" y="886"/>
                  </a:lnTo>
                  <a:lnTo>
                    <a:pt x="207" y="839"/>
                  </a:lnTo>
                  <a:lnTo>
                    <a:pt x="0" y="684"/>
                  </a:lnTo>
                  <a:lnTo>
                    <a:pt x="136" y="462"/>
                  </a:lnTo>
                  <a:close/>
                </a:path>
              </a:pathLst>
            </a:custGeom>
            <a:solidFill>
              <a:srgbClr val="E9E9E9"/>
            </a:solidFill>
            <a:ln w="9525">
              <a:noFill/>
              <a:round/>
              <a:headEnd/>
              <a:tailEnd/>
            </a:ln>
          </p:spPr>
          <p:txBody>
            <a:bodyPr/>
            <a:lstStyle/>
            <a:p>
              <a:pPr eaLnBrk="0" hangingPunct="0"/>
              <a:endParaRPr lang="en-US"/>
            </a:p>
          </p:txBody>
        </p:sp>
        <p:sp>
          <p:nvSpPr>
            <p:cNvPr id="29798" name="Freeform 91"/>
            <p:cNvSpPr>
              <a:spLocks/>
            </p:cNvSpPr>
            <p:nvPr/>
          </p:nvSpPr>
          <p:spPr bwMode="auto">
            <a:xfrm>
              <a:off x="2401" y="1610"/>
              <a:ext cx="1079" cy="443"/>
            </a:xfrm>
            <a:custGeom>
              <a:avLst/>
              <a:gdLst>
                <a:gd name="T0" fmla="*/ 1 w 2156"/>
                <a:gd name="T1" fmla="*/ 1 h 886"/>
                <a:gd name="T2" fmla="*/ 1 w 2156"/>
                <a:gd name="T3" fmla="*/ 1 h 886"/>
                <a:gd name="T4" fmla="*/ 1 w 2156"/>
                <a:gd name="T5" fmla="*/ 1 h 886"/>
                <a:gd name="T6" fmla="*/ 1 w 2156"/>
                <a:gd name="T7" fmla="*/ 1 h 886"/>
                <a:gd name="T8" fmla="*/ 1 w 2156"/>
                <a:gd name="T9" fmla="*/ 1 h 886"/>
                <a:gd name="T10" fmla="*/ 1 w 2156"/>
                <a:gd name="T11" fmla="*/ 1 h 886"/>
                <a:gd name="T12" fmla="*/ 1 w 2156"/>
                <a:gd name="T13" fmla="*/ 1 h 886"/>
                <a:gd name="T14" fmla="*/ 1 w 2156"/>
                <a:gd name="T15" fmla="*/ 0 h 886"/>
                <a:gd name="T16" fmla="*/ 1 w 2156"/>
                <a:gd name="T17" fmla="*/ 1 h 886"/>
                <a:gd name="T18" fmla="*/ 1 w 2156"/>
                <a:gd name="T19" fmla="*/ 1 h 886"/>
                <a:gd name="T20" fmla="*/ 1 w 2156"/>
                <a:gd name="T21" fmla="*/ 1 h 886"/>
                <a:gd name="T22" fmla="*/ 1 w 2156"/>
                <a:gd name="T23" fmla="*/ 1 h 886"/>
                <a:gd name="T24" fmla="*/ 1 w 2156"/>
                <a:gd name="T25" fmla="*/ 1 h 886"/>
                <a:gd name="T26" fmla="*/ 1 w 2156"/>
                <a:gd name="T27" fmla="*/ 1 h 886"/>
                <a:gd name="T28" fmla="*/ 1 w 2156"/>
                <a:gd name="T29" fmla="*/ 1 h 886"/>
                <a:gd name="T30" fmla="*/ 1 w 2156"/>
                <a:gd name="T31" fmla="*/ 1 h 886"/>
                <a:gd name="T32" fmla="*/ 1 w 2156"/>
                <a:gd name="T33" fmla="*/ 1 h 886"/>
                <a:gd name="T34" fmla="*/ 0 w 2156"/>
                <a:gd name="T35" fmla="*/ 1 h 886"/>
                <a:gd name="T36" fmla="*/ 1 w 2156"/>
                <a:gd name="T37" fmla="*/ 1 h 8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56"/>
                <a:gd name="T58" fmla="*/ 0 h 886"/>
                <a:gd name="T59" fmla="*/ 2156 w 2156"/>
                <a:gd name="T60" fmla="*/ 886 h 88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56" h="886">
                  <a:moveTo>
                    <a:pt x="136" y="462"/>
                  </a:moveTo>
                  <a:lnTo>
                    <a:pt x="287" y="221"/>
                  </a:lnTo>
                  <a:lnTo>
                    <a:pt x="315" y="307"/>
                  </a:lnTo>
                  <a:lnTo>
                    <a:pt x="321" y="337"/>
                  </a:lnTo>
                  <a:lnTo>
                    <a:pt x="347" y="387"/>
                  </a:lnTo>
                  <a:lnTo>
                    <a:pt x="652" y="92"/>
                  </a:lnTo>
                  <a:lnTo>
                    <a:pt x="678" y="240"/>
                  </a:lnTo>
                  <a:lnTo>
                    <a:pt x="1037" y="0"/>
                  </a:lnTo>
                  <a:lnTo>
                    <a:pt x="1085" y="79"/>
                  </a:lnTo>
                  <a:lnTo>
                    <a:pt x="2156" y="230"/>
                  </a:lnTo>
                  <a:lnTo>
                    <a:pt x="1390" y="508"/>
                  </a:lnTo>
                  <a:lnTo>
                    <a:pt x="1369" y="634"/>
                  </a:lnTo>
                  <a:lnTo>
                    <a:pt x="889" y="650"/>
                  </a:lnTo>
                  <a:lnTo>
                    <a:pt x="947" y="828"/>
                  </a:lnTo>
                  <a:lnTo>
                    <a:pt x="459" y="749"/>
                  </a:lnTo>
                  <a:lnTo>
                    <a:pt x="485" y="886"/>
                  </a:lnTo>
                  <a:lnTo>
                    <a:pt x="207" y="839"/>
                  </a:lnTo>
                  <a:lnTo>
                    <a:pt x="0" y="684"/>
                  </a:lnTo>
                  <a:lnTo>
                    <a:pt x="136" y="462"/>
                  </a:lnTo>
                </a:path>
              </a:pathLst>
            </a:custGeom>
            <a:noFill/>
            <a:ln w="3175">
              <a:solidFill>
                <a:srgbClr val="000000"/>
              </a:solidFill>
              <a:round/>
              <a:headEnd/>
              <a:tailEnd/>
            </a:ln>
          </p:spPr>
          <p:txBody>
            <a:bodyPr/>
            <a:lstStyle/>
            <a:p>
              <a:pPr eaLnBrk="0" hangingPunct="0"/>
              <a:endParaRPr lang="en-US"/>
            </a:p>
          </p:txBody>
        </p:sp>
      </p:grpSp>
      <p:sp>
        <p:nvSpPr>
          <p:cNvPr id="29761" name="Rectangle 92"/>
          <p:cNvSpPr>
            <a:spLocks noChangeArrowheads="1"/>
          </p:cNvSpPr>
          <p:nvPr/>
        </p:nvSpPr>
        <p:spPr bwMode="auto">
          <a:xfrm rot="-840000">
            <a:off x="4889500" y="2382838"/>
            <a:ext cx="941388"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000000"/>
                </a:solidFill>
              </a:rPr>
              <a:t>Create a hazard</a:t>
            </a:r>
            <a:endParaRPr lang="en-US" sz="1000">
              <a:solidFill>
                <a:schemeClr val="tx1"/>
              </a:solidFill>
              <a:latin typeface="Times New Roman" pitchFamily="18" charset="0"/>
            </a:endParaRPr>
          </a:p>
        </p:txBody>
      </p:sp>
      <p:grpSp>
        <p:nvGrpSpPr>
          <p:cNvPr id="29762" name="Group 93"/>
          <p:cNvGrpSpPr>
            <a:grpSpLocks/>
          </p:cNvGrpSpPr>
          <p:nvPr/>
        </p:nvGrpSpPr>
        <p:grpSpPr bwMode="auto">
          <a:xfrm>
            <a:off x="4706938" y="2486025"/>
            <a:ext cx="1984375" cy="508000"/>
            <a:chOff x="2444" y="1894"/>
            <a:chExt cx="937" cy="426"/>
          </a:xfrm>
        </p:grpSpPr>
        <p:sp>
          <p:nvSpPr>
            <p:cNvPr id="29795" name="Freeform 94"/>
            <p:cNvSpPr>
              <a:spLocks/>
            </p:cNvSpPr>
            <p:nvPr/>
          </p:nvSpPr>
          <p:spPr bwMode="auto">
            <a:xfrm>
              <a:off x="2444" y="1894"/>
              <a:ext cx="937" cy="426"/>
            </a:xfrm>
            <a:custGeom>
              <a:avLst/>
              <a:gdLst>
                <a:gd name="T0" fmla="*/ 1 w 1874"/>
                <a:gd name="T1" fmla="*/ 1 h 852"/>
                <a:gd name="T2" fmla="*/ 1 w 1874"/>
                <a:gd name="T3" fmla="*/ 1 h 852"/>
                <a:gd name="T4" fmla="*/ 1 w 1874"/>
                <a:gd name="T5" fmla="*/ 1 h 852"/>
                <a:gd name="T6" fmla="*/ 1 w 1874"/>
                <a:gd name="T7" fmla="*/ 1 h 852"/>
                <a:gd name="T8" fmla="*/ 1 w 1874"/>
                <a:gd name="T9" fmla="*/ 1 h 852"/>
                <a:gd name="T10" fmla="*/ 1 w 1874"/>
                <a:gd name="T11" fmla="*/ 1 h 852"/>
                <a:gd name="T12" fmla="*/ 1 w 1874"/>
                <a:gd name="T13" fmla="*/ 0 h 852"/>
                <a:gd name="T14" fmla="*/ 1 w 1874"/>
                <a:gd name="T15" fmla="*/ 1 h 852"/>
                <a:gd name="T16" fmla="*/ 1 w 1874"/>
                <a:gd name="T17" fmla="*/ 1 h 852"/>
                <a:gd name="T18" fmla="*/ 1 w 1874"/>
                <a:gd name="T19" fmla="*/ 1 h 852"/>
                <a:gd name="T20" fmla="*/ 1 w 1874"/>
                <a:gd name="T21" fmla="*/ 1 h 852"/>
                <a:gd name="T22" fmla="*/ 1 w 1874"/>
                <a:gd name="T23" fmla="*/ 1 h 852"/>
                <a:gd name="T24" fmla="*/ 1 w 1874"/>
                <a:gd name="T25" fmla="*/ 1 h 852"/>
                <a:gd name="T26" fmla="*/ 1 w 1874"/>
                <a:gd name="T27" fmla="*/ 1 h 852"/>
                <a:gd name="T28" fmla="*/ 1 w 1874"/>
                <a:gd name="T29" fmla="*/ 1 h 852"/>
                <a:gd name="T30" fmla="*/ 1 w 1874"/>
                <a:gd name="T31" fmla="*/ 1 h 852"/>
                <a:gd name="T32" fmla="*/ 0 w 1874"/>
                <a:gd name="T33" fmla="*/ 1 h 852"/>
                <a:gd name="T34" fmla="*/ 1 w 1874"/>
                <a:gd name="T35" fmla="*/ 1 h 85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74"/>
                <a:gd name="T55" fmla="*/ 0 h 852"/>
                <a:gd name="T56" fmla="*/ 1874 w 1874"/>
                <a:gd name="T57" fmla="*/ 852 h 85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74" h="852">
                  <a:moveTo>
                    <a:pt x="145" y="394"/>
                  </a:moveTo>
                  <a:lnTo>
                    <a:pt x="299" y="297"/>
                  </a:lnTo>
                  <a:lnTo>
                    <a:pt x="342" y="346"/>
                  </a:lnTo>
                  <a:lnTo>
                    <a:pt x="620" y="43"/>
                  </a:lnTo>
                  <a:lnTo>
                    <a:pt x="661" y="226"/>
                  </a:lnTo>
                  <a:lnTo>
                    <a:pt x="863" y="79"/>
                  </a:lnTo>
                  <a:lnTo>
                    <a:pt x="1003" y="0"/>
                  </a:lnTo>
                  <a:lnTo>
                    <a:pt x="1295" y="185"/>
                  </a:lnTo>
                  <a:lnTo>
                    <a:pt x="1874" y="435"/>
                  </a:lnTo>
                  <a:lnTo>
                    <a:pt x="1111" y="495"/>
                  </a:lnTo>
                  <a:lnTo>
                    <a:pt x="1108" y="738"/>
                  </a:lnTo>
                  <a:lnTo>
                    <a:pt x="790" y="630"/>
                  </a:lnTo>
                  <a:lnTo>
                    <a:pt x="816" y="852"/>
                  </a:lnTo>
                  <a:lnTo>
                    <a:pt x="429" y="730"/>
                  </a:lnTo>
                  <a:lnTo>
                    <a:pt x="416" y="807"/>
                  </a:lnTo>
                  <a:lnTo>
                    <a:pt x="171" y="740"/>
                  </a:lnTo>
                  <a:lnTo>
                    <a:pt x="0" y="579"/>
                  </a:lnTo>
                  <a:lnTo>
                    <a:pt x="145" y="394"/>
                  </a:lnTo>
                  <a:close/>
                </a:path>
              </a:pathLst>
            </a:custGeom>
            <a:solidFill>
              <a:srgbClr val="E9E9E9"/>
            </a:solidFill>
            <a:ln w="9525">
              <a:noFill/>
              <a:round/>
              <a:headEnd/>
              <a:tailEnd/>
            </a:ln>
          </p:spPr>
          <p:txBody>
            <a:bodyPr/>
            <a:lstStyle/>
            <a:p>
              <a:pPr eaLnBrk="0" hangingPunct="0"/>
              <a:endParaRPr lang="en-US"/>
            </a:p>
          </p:txBody>
        </p:sp>
        <p:sp>
          <p:nvSpPr>
            <p:cNvPr id="29796" name="Freeform 95"/>
            <p:cNvSpPr>
              <a:spLocks/>
            </p:cNvSpPr>
            <p:nvPr/>
          </p:nvSpPr>
          <p:spPr bwMode="auto">
            <a:xfrm>
              <a:off x="2444" y="1894"/>
              <a:ext cx="937" cy="426"/>
            </a:xfrm>
            <a:custGeom>
              <a:avLst/>
              <a:gdLst>
                <a:gd name="T0" fmla="*/ 1 w 1874"/>
                <a:gd name="T1" fmla="*/ 1 h 852"/>
                <a:gd name="T2" fmla="*/ 1 w 1874"/>
                <a:gd name="T3" fmla="*/ 1 h 852"/>
                <a:gd name="T4" fmla="*/ 1 w 1874"/>
                <a:gd name="T5" fmla="*/ 1 h 852"/>
                <a:gd name="T6" fmla="*/ 1 w 1874"/>
                <a:gd name="T7" fmla="*/ 1 h 852"/>
                <a:gd name="T8" fmla="*/ 1 w 1874"/>
                <a:gd name="T9" fmla="*/ 1 h 852"/>
                <a:gd name="T10" fmla="*/ 1 w 1874"/>
                <a:gd name="T11" fmla="*/ 1 h 852"/>
                <a:gd name="T12" fmla="*/ 1 w 1874"/>
                <a:gd name="T13" fmla="*/ 0 h 852"/>
                <a:gd name="T14" fmla="*/ 1 w 1874"/>
                <a:gd name="T15" fmla="*/ 1 h 852"/>
                <a:gd name="T16" fmla="*/ 1 w 1874"/>
                <a:gd name="T17" fmla="*/ 1 h 852"/>
                <a:gd name="T18" fmla="*/ 1 w 1874"/>
                <a:gd name="T19" fmla="*/ 1 h 852"/>
                <a:gd name="T20" fmla="*/ 1 w 1874"/>
                <a:gd name="T21" fmla="*/ 1 h 852"/>
                <a:gd name="T22" fmla="*/ 1 w 1874"/>
                <a:gd name="T23" fmla="*/ 1 h 852"/>
                <a:gd name="T24" fmla="*/ 1 w 1874"/>
                <a:gd name="T25" fmla="*/ 1 h 852"/>
                <a:gd name="T26" fmla="*/ 1 w 1874"/>
                <a:gd name="T27" fmla="*/ 1 h 852"/>
                <a:gd name="T28" fmla="*/ 1 w 1874"/>
                <a:gd name="T29" fmla="*/ 1 h 852"/>
                <a:gd name="T30" fmla="*/ 1 w 1874"/>
                <a:gd name="T31" fmla="*/ 1 h 852"/>
                <a:gd name="T32" fmla="*/ 0 w 1874"/>
                <a:gd name="T33" fmla="*/ 1 h 852"/>
                <a:gd name="T34" fmla="*/ 1 w 1874"/>
                <a:gd name="T35" fmla="*/ 1 h 85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74"/>
                <a:gd name="T55" fmla="*/ 0 h 852"/>
                <a:gd name="T56" fmla="*/ 1874 w 1874"/>
                <a:gd name="T57" fmla="*/ 852 h 85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74" h="852">
                  <a:moveTo>
                    <a:pt x="145" y="394"/>
                  </a:moveTo>
                  <a:lnTo>
                    <a:pt x="299" y="297"/>
                  </a:lnTo>
                  <a:lnTo>
                    <a:pt x="342" y="346"/>
                  </a:lnTo>
                  <a:lnTo>
                    <a:pt x="620" y="43"/>
                  </a:lnTo>
                  <a:lnTo>
                    <a:pt x="661" y="226"/>
                  </a:lnTo>
                  <a:lnTo>
                    <a:pt x="863" y="79"/>
                  </a:lnTo>
                  <a:lnTo>
                    <a:pt x="1003" y="0"/>
                  </a:lnTo>
                  <a:lnTo>
                    <a:pt x="1295" y="185"/>
                  </a:lnTo>
                  <a:lnTo>
                    <a:pt x="1874" y="435"/>
                  </a:lnTo>
                  <a:lnTo>
                    <a:pt x="1111" y="495"/>
                  </a:lnTo>
                  <a:lnTo>
                    <a:pt x="1108" y="738"/>
                  </a:lnTo>
                  <a:lnTo>
                    <a:pt x="790" y="630"/>
                  </a:lnTo>
                  <a:lnTo>
                    <a:pt x="816" y="852"/>
                  </a:lnTo>
                  <a:lnTo>
                    <a:pt x="429" y="730"/>
                  </a:lnTo>
                  <a:lnTo>
                    <a:pt x="416" y="807"/>
                  </a:lnTo>
                  <a:lnTo>
                    <a:pt x="171" y="740"/>
                  </a:lnTo>
                  <a:lnTo>
                    <a:pt x="0" y="579"/>
                  </a:lnTo>
                  <a:lnTo>
                    <a:pt x="145" y="394"/>
                  </a:lnTo>
                </a:path>
              </a:pathLst>
            </a:custGeom>
            <a:noFill/>
            <a:ln w="3175">
              <a:solidFill>
                <a:srgbClr val="000000"/>
              </a:solidFill>
              <a:round/>
              <a:headEnd/>
              <a:tailEnd/>
            </a:ln>
          </p:spPr>
          <p:txBody>
            <a:bodyPr/>
            <a:lstStyle/>
            <a:p>
              <a:pPr eaLnBrk="0" hangingPunct="0"/>
              <a:endParaRPr lang="en-US"/>
            </a:p>
          </p:txBody>
        </p:sp>
      </p:grpSp>
      <p:sp>
        <p:nvSpPr>
          <p:cNvPr id="29763" name="Rectangle 96"/>
          <p:cNvSpPr>
            <a:spLocks noChangeArrowheads="1"/>
          </p:cNvSpPr>
          <p:nvPr/>
        </p:nvSpPr>
        <p:spPr bwMode="auto">
          <a:xfrm>
            <a:off x="4776788" y="3751263"/>
            <a:ext cx="1516062" cy="171450"/>
          </a:xfrm>
          <a:prstGeom prst="rect">
            <a:avLst/>
          </a:prstGeom>
          <a:noFill/>
          <a:ln w="9525">
            <a:noFill/>
            <a:miter lim="800000"/>
            <a:headEnd/>
            <a:tailEnd/>
          </a:ln>
        </p:spPr>
        <p:txBody>
          <a:bodyPr/>
          <a:lstStyle/>
          <a:p>
            <a:pPr eaLnBrk="0" hangingPunct="0"/>
            <a:endParaRPr lang="en-US"/>
          </a:p>
        </p:txBody>
      </p:sp>
      <p:sp>
        <p:nvSpPr>
          <p:cNvPr id="29764" name="Rectangle 97"/>
          <p:cNvSpPr>
            <a:spLocks noChangeArrowheads="1"/>
          </p:cNvSpPr>
          <p:nvPr/>
        </p:nvSpPr>
        <p:spPr bwMode="auto">
          <a:xfrm>
            <a:off x="4891088" y="3778250"/>
            <a:ext cx="935037"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000000"/>
                </a:solidFill>
              </a:rPr>
              <a:t>Fails to enforce</a:t>
            </a:r>
            <a:endParaRPr lang="en-US" sz="1000">
              <a:solidFill>
                <a:schemeClr val="tx1"/>
              </a:solidFill>
              <a:latin typeface="Times New Roman" pitchFamily="18" charset="0"/>
            </a:endParaRPr>
          </a:p>
        </p:txBody>
      </p:sp>
      <p:sp>
        <p:nvSpPr>
          <p:cNvPr id="29765" name="Rectangle 98"/>
          <p:cNvSpPr>
            <a:spLocks noChangeArrowheads="1"/>
          </p:cNvSpPr>
          <p:nvPr/>
        </p:nvSpPr>
        <p:spPr bwMode="auto">
          <a:xfrm rot="360000">
            <a:off x="2128838" y="3368675"/>
            <a:ext cx="1041400"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000000"/>
                </a:solidFill>
              </a:rPr>
              <a:t>Untrained worker</a:t>
            </a:r>
            <a:endParaRPr lang="en-US" sz="1000">
              <a:solidFill>
                <a:schemeClr val="tx1"/>
              </a:solidFill>
              <a:latin typeface="Times New Roman" pitchFamily="18" charset="0"/>
            </a:endParaRPr>
          </a:p>
        </p:txBody>
      </p:sp>
      <p:sp>
        <p:nvSpPr>
          <p:cNvPr id="29766" name="Rectangle 99"/>
          <p:cNvSpPr>
            <a:spLocks noChangeArrowheads="1"/>
          </p:cNvSpPr>
          <p:nvPr/>
        </p:nvSpPr>
        <p:spPr bwMode="auto">
          <a:xfrm rot="752260">
            <a:off x="2513013" y="2286000"/>
            <a:ext cx="774700"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000000"/>
                </a:solidFill>
              </a:rPr>
              <a:t>Broken tools</a:t>
            </a:r>
            <a:endParaRPr lang="en-US" sz="1000">
              <a:solidFill>
                <a:schemeClr val="tx1"/>
              </a:solidFill>
              <a:latin typeface="Times New Roman" pitchFamily="18" charset="0"/>
            </a:endParaRPr>
          </a:p>
        </p:txBody>
      </p:sp>
      <p:sp>
        <p:nvSpPr>
          <p:cNvPr id="29767" name="Rectangle 100"/>
          <p:cNvSpPr>
            <a:spLocks noChangeArrowheads="1"/>
          </p:cNvSpPr>
          <p:nvPr/>
        </p:nvSpPr>
        <p:spPr bwMode="auto">
          <a:xfrm rot="-720000">
            <a:off x="4894263" y="2709863"/>
            <a:ext cx="935037"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000000"/>
                </a:solidFill>
              </a:rPr>
              <a:t>Ignore a hazard</a:t>
            </a:r>
            <a:endParaRPr lang="en-US" sz="1000">
              <a:solidFill>
                <a:schemeClr val="tx1"/>
              </a:solidFill>
              <a:latin typeface="Times New Roman" pitchFamily="18" charset="0"/>
            </a:endParaRPr>
          </a:p>
        </p:txBody>
      </p:sp>
      <p:sp>
        <p:nvSpPr>
          <p:cNvPr id="29768" name="Rectangle 101"/>
          <p:cNvSpPr>
            <a:spLocks noChangeArrowheads="1"/>
          </p:cNvSpPr>
          <p:nvPr/>
        </p:nvSpPr>
        <p:spPr bwMode="auto">
          <a:xfrm>
            <a:off x="2382838" y="3808413"/>
            <a:ext cx="1244600" cy="171450"/>
          </a:xfrm>
          <a:prstGeom prst="rect">
            <a:avLst/>
          </a:prstGeom>
          <a:noFill/>
          <a:ln w="9525">
            <a:noFill/>
            <a:miter lim="800000"/>
            <a:headEnd/>
            <a:tailEnd/>
          </a:ln>
        </p:spPr>
        <p:txBody>
          <a:bodyPr/>
          <a:lstStyle/>
          <a:p>
            <a:pPr eaLnBrk="0" hangingPunct="0"/>
            <a:endParaRPr lang="en-US"/>
          </a:p>
        </p:txBody>
      </p:sp>
      <p:sp>
        <p:nvSpPr>
          <p:cNvPr id="29769" name="Rectangle 102"/>
          <p:cNvSpPr>
            <a:spLocks noChangeArrowheads="1"/>
          </p:cNvSpPr>
          <p:nvPr/>
        </p:nvSpPr>
        <p:spPr bwMode="auto">
          <a:xfrm>
            <a:off x="2498725" y="3833813"/>
            <a:ext cx="738188"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000000"/>
                </a:solidFill>
              </a:rPr>
              <a:t>Lack of time</a:t>
            </a:r>
            <a:endParaRPr lang="en-US" sz="1000">
              <a:solidFill>
                <a:schemeClr val="tx1"/>
              </a:solidFill>
              <a:latin typeface="Times New Roman" pitchFamily="18" charset="0"/>
            </a:endParaRPr>
          </a:p>
        </p:txBody>
      </p:sp>
      <p:sp>
        <p:nvSpPr>
          <p:cNvPr id="29770" name="Rectangle 103"/>
          <p:cNvSpPr>
            <a:spLocks noChangeArrowheads="1"/>
          </p:cNvSpPr>
          <p:nvPr/>
        </p:nvSpPr>
        <p:spPr bwMode="auto">
          <a:xfrm>
            <a:off x="4611688" y="4899025"/>
            <a:ext cx="1905000"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FFFFFF"/>
                </a:solidFill>
              </a:rPr>
              <a:t>Inadequate labeling procedures</a:t>
            </a:r>
            <a:endParaRPr lang="en-US" sz="1000">
              <a:solidFill>
                <a:schemeClr val="tx1"/>
              </a:solidFill>
              <a:latin typeface="Times New Roman" pitchFamily="18" charset="0"/>
            </a:endParaRPr>
          </a:p>
        </p:txBody>
      </p:sp>
      <p:sp>
        <p:nvSpPr>
          <p:cNvPr id="29771" name="Freeform 104"/>
          <p:cNvSpPr>
            <a:spLocks/>
          </p:cNvSpPr>
          <p:nvPr/>
        </p:nvSpPr>
        <p:spPr bwMode="auto">
          <a:xfrm>
            <a:off x="4311650" y="4443413"/>
            <a:ext cx="2668588" cy="341312"/>
          </a:xfrm>
          <a:custGeom>
            <a:avLst/>
            <a:gdLst>
              <a:gd name="T0" fmla="*/ 2147483647 w 2521"/>
              <a:gd name="T1" fmla="*/ 2147483647 h 571"/>
              <a:gd name="T2" fmla="*/ 2147483647 w 2521"/>
              <a:gd name="T3" fmla="*/ 2147483647 h 571"/>
              <a:gd name="T4" fmla="*/ 2147483647 w 2521"/>
              <a:gd name="T5" fmla="*/ 2147483647 h 571"/>
              <a:gd name="T6" fmla="*/ 2147483647 w 2521"/>
              <a:gd name="T7" fmla="*/ 2147483647 h 571"/>
              <a:gd name="T8" fmla="*/ 2147483647 w 2521"/>
              <a:gd name="T9" fmla="*/ 2147483647 h 571"/>
              <a:gd name="T10" fmla="*/ 2147483647 w 2521"/>
              <a:gd name="T11" fmla="*/ 2147483647 h 571"/>
              <a:gd name="T12" fmla="*/ 2147483647 w 2521"/>
              <a:gd name="T13" fmla="*/ 2147483647 h 571"/>
              <a:gd name="T14" fmla="*/ 2147483647 w 2521"/>
              <a:gd name="T15" fmla="*/ 2147483647 h 571"/>
              <a:gd name="T16" fmla="*/ 2147483647 w 2521"/>
              <a:gd name="T17" fmla="*/ 2147483647 h 571"/>
              <a:gd name="T18" fmla="*/ 2147483647 w 2521"/>
              <a:gd name="T19" fmla="*/ 2147483647 h 571"/>
              <a:gd name="T20" fmla="*/ 2147483647 w 2521"/>
              <a:gd name="T21" fmla="*/ 2147483647 h 571"/>
              <a:gd name="T22" fmla="*/ 2147483647 w 2521"/>
              <a:gd name="T23" fmla="*/ 2147483647 h 571"/>
              <a:gd name="T24" fmla="*/ 2147483647 w 2521"/>
              <a:gd name="T25" fmla="*/ 2147483647 h 571"/>
              <a:gd name="T26" fmla="*/ 2147483647 w 2521"/>
              <a:gd name="T27" fmla="*/ 2147483647 h 571"/>
              <a:gd name="T28" fmla="*/ 2147483647 w 2521"/>
              <a:gd name="T29" fmla="*/ 2147483647 h 571"/>
              <a:gd name="T30" fmla="*/ 2147483647 w 2521"/>
              <a:gd name="T31" fmla="*/ 2147483647 h 571"/>
              <a:gd name="T32" fmla="*/ 2147483647 w 2521"/>
              <a:gd name="T33" fmla="*/ 2147483647 h 571"/>
              <a:gd name="T34" fmla="*/ 2147483647 w 2521"/>
              <a:gd name="T35" fmla="*/ 2147483647 h 571"/>
              <a:gd name="T36" fmla="*/ 2147483647 w 2521"/>
              <a:gd name="T37" fmla="*/ 2147483647 h 571"/>
              <a:gd name="T38" fmla="*/ 2147483647 w 2521"/>
              <a:gd name="T39" fmla="*/ 2147483647 h 571"/>
              <a:gd name="T40" fmla="*/ 2147483647 w 2521"/>
              <a:gd name="T41" fmla="*/ 2147483647 h 571"/>
              <a:gd name="T42" fmla="*/ 2147483647 w 2521"/>
              <a:gd name="T43" fmla="*/ 2147483647 h 571"/>
              <a:gd name="T44" fmla="*/ 2147483647 w 2521"/>
              <a:gd name="T45" fmla="*/ 2147483647 h 571"/>
              <a:gd name="T46" fmla="*/ 2147483647 w 2521"/>
              <a:gd name="T47" fmla="*/ 2147483647 h 571"/>
              <a:gd name="T48" fmla="*/ 2147483647 w 2521"/>
              <a:gd name="T49" fmla="*/ 2147483647 h 571"/>
              <a:gd name="T50" fmla="*/ 2147483647 w 2521"/>
              <a:gd name="T51" fmla="*/ 2147483647 h 571"/>
              <a:gd name="T52" fmla="*/ 2147483647 w 2521"/>
              <a:gd name="T53" fmla="*/ 2147483647 h 571"/>
              <a:gd name="T54" fmla="*/ 2147483647 w 2521"/>
              <a:gd name="T55" fmla="*/ 2147483647 h 571"/>
              <a:gd name="T56" fmla="*/ 2147483647 w 2521"/>
              <a:gd name="T57" fmla="*/ 2147483647 h 571"/>
              <a:gd name="T58" fmla="*/ 2147483647 w 2521"/>
              <a:gd name="T59" fmla="*/ 2147483647 h 571"/>
              <a:gd name="T60" fmla="*/ 2147483647 w 2521"/>
              <a:gd name="T61" fmla="*/ 2147483647 h 571"/>
              <a:gd name="T62" fmla="*/ 2147483647 w 2521"/>
              <a:gd name="T63" fmla="*/ 2147483647 h 571"/>
              <a:gd name="T64" fmla="*/ 2147483647 w 2521"/>
              <a:gd name="T65" fmla="*/ 2147483647 h 571"/>
              <a:gd name="T66" fmla="*/ 2147483647 w 2521"/>
              <a:gd name="T67" fmla="*/ 2147483647 h 571"/>
              <a:gd name="T68" fmla="*/ 2147483647 w 2521"/>
              <a:gd name="T69" fmla="*/ 2147483647 h 571"/>
              <a:gd name="T70" fmla="*/ 2147483647 w 2521"/>
              <a:gd name="T71" fmla="*/ 2147483647 h 571"/>
              <a:gd name="T72" fmla="*/ 2147483647 w 2521"/>
              <a:gd name="T73" fmla="*/ 2147483647 h 571"/>
              <a:gd name="T74" fmla="*/ 2147483647 w 2521"/>
              <a:gd name="T75" fmla="*/ 2147483647 h 571"/>
              <a:gd name="T76" fmla="*/ 2147483647 w 2521"/>
              <a:gd name="T77" fmla="*/ 2147483647 h 571"/>
              <a:gd name="T78" fmla="*/ 2147483647 w 2521"/>
              <a:gd name="T79" fmla="*/ 2147483647 h 571"/>
              <a:gd name="T80" fmla="*/ 2147483647 w 2521"/>
              <a:gd name="T81" fmla="*/ 2147483647 h 571"/>
              <a:gd name="T82" fmla="*/ 2147483647 w 2521"/>
              <a:gd name="T83" fmla="*/ 2147483647 h 571"/>
              <a:gd name="T84" fmla="*/ 2147483647 w 2521"/>
              <a:gd name="T85" fmla="*/ 2147483647 h 571"/>
              <a:gd name="T86" fmla="*/ 0 w 2521"/>
              <a:gd name="T87" fmla="*/ 2147483647 h 571"/>
              <a:gd name="T88" fmla="*/ 2147483647 w 2521"/>
              <a:gd name="T89" fmla="*/ 2147483647 h 57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521"/>
              <a:gd name="T136" fmla="*/ 0 h 571"/>
              <a:gd name="T137" fmla="*/ 2521 w 2521"/>
              <a:gd name="T138" fmla="*/ 571 h 57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521" h="571">
                <a:moveTo>
                  <a:pt x="4" y="0"/>
                </a:moveTo>
                <a:lnTo>
                  <a:pt x="54" y="47"/>
                </a:lnTo>
                <a:lnTo>
                  <a:pt x="104" y="69"/>
                </a:lnTo>
                <a:lnTo>
                  <a:pt x="157" y="93"/>
                </a:lnTo>
                <a:lnTo>
                  <a:pt x="207" y="118"/>
                </a:lnTo>
                <a:lnTo>
                  <a:pt x="258" y="140"/>
                </a:lnTo>
                <a:lnTo>
                  <a:pt x="308" y="166"/>
                </a:lnTo>
                <a:lnTo>
                  <a:pt x="359" y="189"/>
                </a:lnTo>
                <a:lnTo>
                  <a:pt x="411" y="189"/>
                </a:lnTo>
                <a:lnTo>
                  <a:pt x="460" y="213"/>
                </a:lnTo>
                <a:lnTo>
                  <a:pt x="512" y="237"/>
                </a:lnTo>
                <a:lnTo>
                  <a:pt x="579" y="239"/>
                </a:lnTo>
                <a:lnTo>
                  <a:pt x="630" y="261"/>
                </a:lnTo>
                <a:lnTo>
                  <a:pt x="682" y="261"/>
                </a:lnTo>
                <a:lnTo>
                  <a:pt x="736" y="291"/>
                </a:lnTo>
                <a:lnTo>
                  <a:pt x="792" y="310"/>
                </a:lnTo>
                <a:lnTo>
                  <a:pt x="872" y="299"/>
                </a:lnTo>
                <a:lnTo>
                  <a:pt x="962" y="301"/>
                </a:lnTo>
                <a:lnTo>
                  <a:pt x="1007" y="293"/>
                </a:lnTo>
                <a:lnTo>
                  <a:pt x="1071" y="303"/>
                </a:lnTo>
                <a:lnTo>
                  <a:pt x="1119" y="303"/>
                </a:lnTo>
                <a:lnTo>
                  <a:pt x="1173" y="303"/>
                </a:lnTo>
                <a:lnTo>
                  <a:pt x="1220" y="310"/>
                </a:lnTo>
                <a:lnTo>
                  <a:pt x="1304" y="310"/>
                </a:lnTo>
                <a:lnTo>
                  <a:pt x="1396" y="312"/>
                </a:lnTo>
                <a:lnTo>
                  <a:pt x="1459" y="321"/>
                </a:lnTo>
                <a:lnTo>
                  <a:pt x="1513" y="319"/>
                </a:lnTo>
                <a:lnTo>
                  <a:pt x="1566" y="323"/>
                </a:lnTo>
                <a:lnTo>
                  <a:pt x="1616" y="319"/>
                </a:lnTo>
                <a:lnTo>
                  <a:pt x="1697" y="334"/>
                </a:lnTo>
                <a:lnTo>
                  <a:pt x="1728" y="338"/>
                </a:lnTo>
                <a:lnTo>
                  <a:pt x="1792" y="334"/>
                </a:lnTo>
                <a:lnTo>
                  <a:pt x="1857" y="334"/>
                </a:lnTo>
                <a:lnTo>
                  <a:pt x="1917" y="334"/>
                </a:lnTo>
                <a:lnTo>
                  <a:pt x="1986" y="325"/>
                </a:lnTo>
                <a:lnTo>
                  <a:pt x="2037" y="347"/>
                </a:lnTo>
                <a:lnTo>
                  <a:pt x="2087" y="347"/>
                </a:lnTo>
                <a:lnTo>
                  <a:pt x="2136" y="362"/>
                </a:lnTo>
                <a:lnTo>
                  <a:pt x="2214" y="368"/>
                </a:lnTo>
                <a:lnTo>
                  <a:pt x="2263" y="387"/>
                </a:lnTo>
                <a:lnTo>
                  <a:pt x="2244" y="394"/>
                </a:lnTo>
                <a:lnTo>
                  <a:pt x="2295" y="396"/>
                </a:lnTo>
                <a:lnTo>
                  <a:pt x="2380" y="396"/>
                </a:lnTo>
                <a:lnTo>
                  <a:pt x="2448" y="398"/>
                </a:lnTo>
                <a:lnTo>
                  <a:pt x="2521" y="450"/>
                </a:lnTo>
                <a:lnTo>
                  <a:pt x="2448" y="489"/>
                </a:lnTo>
                <a:lnTo>
                  <a:pt x="2380" y="487"/>
                </a:lnTo>
                <a:lnTo>
                  <a:pt x="2276" y="506"/>
                </a:lnTo>
                <a:lnTo>
                  <a:pt x="2246" y="508"/>
                </a:lnTo>
                <a:lnTo>
                  <a:pt x="2207" y="525"/>
                </a:lnTo>
                <a:lnTo>
                  <a:pt x="2149" y="536"/>
                </a:lnTo>
                <a:lnTo>
                  <a:pt x="2087" y="545"/>
                </a:lnTo>
                <a:lnTo>
                  <a:pt x="2048" y="545"/>
                </a:lnTo>
                <a:lnTo>
                  <a:pt x="2003" y="545"/>
                </a:lnTo>
                <a:lnTo>
                  <a:pt x="1908" y="543"/>
                </a:lnTo>
                <a:lnTo>
                  <a:pt x="1854" y="529"/>
                </a:lnTo>
                <a:lnTo>
                  <a:pt x="1805" y="553"/>
                </a:lnTo>
                <a:lnTo>
                  <a:pt x="1741" y="557"/>
                </a:lnTo>
                <a:lnTo>
                  <a:pt x="1689" y="557"/>
                </a:lnTo>
                <a:lnTo>
                  <a:pt x="1629" y="571"/>
                </a:lnTo>
                <a:lnTo>
                  <a:pt x="1577" y="571"/>
                </a:lnTo>
                <a:lnTo>
                  <a:pt x="1510" y="571"/>
                </a:lnTo>
                <a:lnTo>
                  <a:pt x="1442" y="570"/>
                </a:lnTo>
                <a:lnTo>
                  <a:pt x="1375" y="570"/>
                </a:lnTo>
                <a:lnTo>
                  <a:pt x="1323" y="568"/>
                </a:lnTo>
                <a:lnTo>
                  <a:pt x="1256" y="568"/>
                </a:lnTo>
                <a:lnTo>
                  <a:pt x="1119" y="566"/>
                </a:lnTo>
                <a:lnTo>
                  <a:pt x="1089" y="560"/>
                </a:lnTo>
                <a:lnTo>
                  <a:pt x="1044" y="560"/>
                </a:lnTo>
                <a:lnTo>
                  <a:pt x="1018" y="558"/>
                </a:lnTo>
                <a:lnTo>
                  <a:pt x="970" y="558"/>
                </a:lnTo>
                <a:lnTo>
                  <a:pt x="906" y="564"/>
                </a:lnTo>
                <a:lnTo>
                  <a:pt x="876" y="551"/>
                </a:lnTo>
                <a:lnTo>
                  <a:pt x="772" y="540"/>
                </a:lnTo>
                <a:lnTo>
                  <a:pt x="725" y="545"/>
                </a:lnTo>
                <a:lnTo>
                  <a:pt x="689" y="532"/>
                </a:lnTo>
                <a:lnTo>
                  <a:pt x="583" y="521"/>
                </a:lnTo>
                <a:lnTo>
                  <a:pt x="517" y="512"/>
                </a:lnTo>
                <a:lnTo>
                  <a:pt x="424" y="489"/>
                </a:lnTo>
                <a:lnTo>
                  <a:pt x="374" y="487"/>
                </a:lnTo>
                <a:lnTo>
                  <a:pt x="321" y="463"/>
                </a:lnTo>
                <a:lnTo>
                  <a:pt x="271" y="418"/>
                </a:lnTo>
                <a:lnTo>
                  <a:pt x="218" y="394"/>
                </a:lnTo>
                <a:lnTo>
                  <a:pt x="172" y="347"/>
                </a:lnTo>
                <a:lnTo>
                  <a:pt x="121" y="347"/>
                </a:lnTo>
                <a:lnTo>
                  <a:pt x="69" y="323"/>
                </a:lnTo>
                <a:lnTo>
                  <a:pt x="19" y="301"/>
                </a:lnTo>
                <a:lnTo>
                  <a:pt x="0" y="232"/>
                </a:lnTo>
                <a:lnTo>
                  <a:pt x="2" y="162"/>
                </a:lnTo>
                <a:lnTo>
                  <a:pt x="2" y="92"/>
                </a:lnTo>
                <a:lnTo>
                  <a:pt x="4" y="0"/>
                </a:lnTo>
                <a:close/>
              </a:path>
            </a:pathLst>
          </a:custGeom>
          <a:solidFill>
            <a:srgbClr val="676767"/>
          </a:solidFill>
          <a:ln w="9525">
            <a:noFill/>
            <a:round/>
            <a:headEnd/>
            <a:tailEnd/>
          </a:ln>
        </p:spPr>
        <p:txBody>
          <a:bodyPr/>
          <a:lstStyle/>
          <a:p>
            <a:pPr eaLnBrk="0" hangingPunct="0"/>
            <a:endParaRPr lang="en-US"/>
          </a:p>
        </p:txBody>
      </p:sp>
      <p:sp>
        <p:nvSpPr>
          <p:cNvPr id="29772" name="Rectangle 105"/>
          <p:cNvSpPr>
            <a:spLocks noChangeArrowheads="1"/>
          </p:cNvSpPr>
          <p:nvPr/>
        </p:nvSpPr>
        <p:spPr bwMode="auto">
          <a:xfrm rot="-60000">
            <a:off x="5040313" y="4627563"/>
            <a:ext cx="895350"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FFFFFF"/>
                </a:solidFill>
              </a:rPr>
              <a:t>No recognition</a:t>
            </a:r>
            <a:endParaRPr lang="en-US" sz="1000">
              <a:solidFill>
                <a:schemeClr val="tx1"/>
              </a:solidFill>
              <a:latin typeface="Times New Roman" pitchFamily="18" charset="0"/>
            </a:endParaRPr>
          </a:p>
        </p:txBody>
      </p:sp>
      <p:sp>
        <p:nvSpPr>
          <p:cNvPr id="29773" name="Rectangle 106"/>
          <p:cNvSpPr>
            <a:spLocks noChangeArrowheads="1"/>
          </p:cNvSpPr>
          <p:nvPr/>
        </p:nvSpPr>
        <p:spPr bwMode="auto">
          <a:xfrm>
            <a:off x="5372100" y="1212850"/>
            <a:ext cx="722313" cy="214313"/>
          </a:xfrm>
          <a:prstGeom prst="rect">
            <a:avLst/>
          </a:prstGeom>
          <a:noFill/>
          <a:ln w="9525">
            <a:noFill/>
            <a:miter lim="800000"/>
            <a:headEnd/>
            <a:tailEnd/>
          </a:ln>
        </p:spPr>
        <p:txBody>
          <a:bodyPr/>
          <a:lstStyle/>
          <a:p>
            <a:pPr eaLnBrk="0" hangingPunct="0"/>
            <a:endParaRPr lang="en-US"/>
          </a:p>
        </p:txBody>
      </p:sp>
      <p:sp>
        <p:nvSpPr>
          <p:cNvPr id="29774" name="Rectangle 107"/>
          <p:cNvSpPr>
            <a:spLocks noChangeArrowheads="1"/>
          </p:cNvSpPr>
          <p:nvPr/>
        </p:nvSpPr>
        <p:spPr bwMode="auto">
          <a:xfrm>
            <a:off x="5486400" y="1249363"/>
            <a:ext cx="368300" cy="198437"/>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300" b="1">
                <a:solidFill>
                  <a:srgbClr val="000000"/>
                </a:solidFill>
              </a:rPr>
              <a:t>Cuts</a:t>
            </a:r>
            <a:endParaRPr lang="en-US" sz="1000">
              <a:solidFill>
                <a:schemeClr val="tx1"/>
              </a:solidFill>
              <a:latin typeface="Times New Roman" pitchFamily="18" charset="0"/>
            </a:endParaRPr>
          </a:p>
        </p:txBody>
      </p:sp>
      <p:sp>
        <p:nvSpPr>
          <p:cNvPr id="29775" name="Rectangle 108"/>
          <p:cNvSpPr>
            <a:spLocks noChangeArrowheads="1"/>
          </p:cNvSpPr>
          <p:nvPr/>
        </p:nvSpPr>
        <p:spPr bwMode="auto">
          <a:xfrm>
            <a:off x="2903538" y="1052513"/>
            <a:ext cx="869950" cy="214312"/>
          </a:xfrm>
          <a:prstGeom prst="rect">
            <a:avLst/>
          </a:prstGeom>
          <a:noFill/>
          <a:ln w="9525">
            <a:noFill/>
            <a:miter lim="800000"/>
            <a:headEnd/>
            <a:tailEnd/>
          </a:ln>
        </p:spPr>
        <p:txBody>
          <a:bodyPr/>
          <a:lstStyle/>
          <a:p>
            <a:pPr eaLnBrk="0" hangingPunct="0"/>
            <a:endParaRPr lang="en-US"/>
          </a:p>
        </p:txBody>
      </p:sp>
      <p:sp>
        <p:nvSpPr>
          <p:cNvPr id="29776" name="Rectangle 109"/>
          <p:cNvSpPr>
            <a:spLocks noChangeArrowheads="1"/>
          </p:cNvSpPr>
          <p:nvPr/>
        </p:nvSpPr>
        <p:spPr bwMode="auto">
          <a:xfrm>
            <a:off x="3017838" y="1089025"/>
            <a:ext cx="477837" cy="198438"/>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300" b="1">
                <a:solidFill>
                  <a:srgbClr val="000000"/>
                </a:solidFill>
              </a:rPr>
              <a:t>Burns</a:t>
            </a:r>
            <a:endParaRPr lang="en-US" sz="1000">
              <a:solidFill>
                <a:schemeClr val="tx1"/>
              </a:solidFill>
              <a:latin typeface="Times New Roman" pitchFamily="18" charset="0"/>
            </a:endParaRPr>
          </a:p>
        </p:txBody>
      </p:sp>
      <p:sp>
        <p:nvSpPr>
          <p:cNvPr id="29777" name="Freeform 110"/>
          <p:cNvSpPr>
            <a:spLocks/>
          </p:cNvSpPr>
          <p:nvPr/>
        </p:nvSpPr>
        <p:spPr bwMode="auto">
          <a:xfrm>
            <a:off x="3841750" y="1544638"/>
            <a:ext cx="412750" cy="1368425"/>
          </a:xfrm>
          <a:custGeom>
            <a:avLst/>
            <a:gdLst>
              <a:gd name="T0" fmla="*/ 2147483647 w 391"/>
              <a:gd name="T1" fmla="*/ 2147483647 h 2297"/>
              <a:gd name="T2" fmla="*/ 2147483647 w 391"/>
              <a:gd name="T3" fmla="*/ 2147483647 h 2297"/>
              <a:gd name="T4" fmla="*/ 2147483647 w 391"/>
              <a:gd name="T5" fmla="*/ 2147483647 h 2297"/>
              <a:gd name="T6" fmla="*/ 2147483647 w 391"/>
              <a:gd name="T7" fmla="*/ 2147483647 h 2297"/>
              <a:gd name="T8" fmla="*/ 2147483647 w 391"/>
              <a:gd name="T9" fmla="*/ 2147483647 h 2297"/>
              <a:gd name="T10" fmla="*/ 2147483647 w 391"/>
              <a:gd name="T11" fmla="*/ 2147483647 h 2297"/>
              <a:gd name="T12" fmla="*/ 2147483647 w 391"/>
              <a:gd name="T13" fmla="*/ 2147483647 h 2297"/>
              <a:gd name="T14" fmla="*/ 2147483647 w 391"/>
              <a:gd name="T15" fmla="*/ 2147483647 h 2297"/>
              <a:gd name="T16" fmla="*/ 2147483647 w 391"/>
              <a:gd name="T17" fmla="*/ 2147483647 h 2297"/>
              <a:gd name="T18" fmla="*/ 2147483647 w 391"/>
              <a:gd name="T19" fmla="*/ 2147483647 h 2297"/>
              <a:gd name="T20" fmla="*/ 2147483647 w 391"/>
              <a:gd name="T21" fmla="*/ 2147483647 h 2297"/>
              <a:gd name="T22" fmla="*/ 2147483647 w 391"/>
              <a:gd name="T23" fmla="*/ 2147483647 h 2297"/>
              <a:gd name="T24" fmla="*/ 2147483647 w 391"/>
              <a:gd name="T25" fmla="*/ 2147483647 h 2297"/>
              <a:gd name="T26" fmla="*/ 2147483647 w 391"/>
              <a:gd name="T27" fmla="*/ 2147483647 h 2297"/>
              <a:gd name="T28" fmla="*/ 2147483647 w 391"/>
              <a:gd name="T29" fmla="*/ 2147483647 h 2297"/>
              <a:gd name="T30" fmla="*/ 2147483647 w 391"/>
              <a:gd name="T31" fmla="*/ 2147483647 h 2297"/>
              <a:gd name="T32" fmla="*/ 2147483647 w 391"/>
              <a:gd name="T33" fmla="*/ 2147483647 h 2297"/>
              <a:gd name="T34" fmla="*/ 2147483647 w 391"/>
              <a:gd name="T35" fmla="*/ 2147483647 h 2297"/>
              <a:gd name="T36" fmla="*/ 2147483647 w 391"/>
              <a:gd name="T37" fmla="*/ 2147483647 h 2297"/>
              <a:gd name="T38" fmla="*/ 2147483647 w 391"/>
              <a:gd name="T39" fmla="*/ 2147483647 h 2297"/>
              <a:gd name="T40" fmla="*/ 2147483647 w 391"/>
              <a:gd name="T41" fmla="*/ 2147483647 h 2297"/>
              <a:gd name="T42" fmla="*/ 2147483647 w 391"/>
              <a:gd name="T43" fmla="*/ 2147483647 h 2297"/>
              <a:gd name="T44" fmla="*/ 2147483647 w 391"/>
              <a:gd name="T45" fmla="*/ 2147483647 h 2297"/>
              <a:gd name="T46" fmla="*/ 2147483647 w 391"/>
              <a:gd name="T47" fmla="*/ 2147483647 h 2297"/>
              <a:gd name="T48" fmla="*/ 2147483647 w 391"/>
              <a:gd name="T49" fmla="*/ 2147483647 h 2297"/>
              <a:gd name="T50" fmla="*/ 2147483647 w 391"/>
              <a:gd name="T51" fmla="*/ 2147483647 h 2297"/>
              <a:gd name="T52" fmla="*/ 0 w 391"/>
              <a:gd name="T53" fmla="*/ 0 h 229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91"/>
              <a:gd name="T82" fmla="*/ 0 h 2297"/>
              <a:gd name="T83" fmla="*/ 391 w 391"/>
              <a:gd name="T84" fmla="*/ 2297 h 229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91" h="2297">
                <a:moveTo>
                  <a:pt x="368" y="2297"/>
                </a:moveTo>
                <a:lnTo>
                  <a:pt x="376" y="2197"/>
                </a:lnTo>
                <a:lnTo>
                  <a:pt x="381" y="2098"/>
                </a:lnTo>
                <a:lnTo>
                  <a:pt x="389" y="1922"/>
                </a:lnTo>
                <a:lnTo>
                  <a:pt x="391" y="1750"/>
                </a:lnTo>
                <a:lnTo>
                  <a:pt x="389" y="1582"/>
                </a:lnTo>
                <a:lnTo>
                  <a:pt x="381" y="1418"/>
                </a:lnTo>
                <a:lnTo>
                  <a:pt x="370" y="1259"/>
                </a:lnTo>
                <a:lnTo>
                  <a:pt x="355" y="1104"/>
                </a:lnTo>
                <a:lnTo>
                  <a:pt x="336" y="957"/>
                </a:lnTo>
                <a:lnTo>
                  <a:pt x="312" y="815"/>
                </a:lnTo>
                <a:lnTo>
                  <a:pt x="299" y="747"/>
                </a:lnTo>
                <a:lnTo>
                  <a:pt x="286" y="680"/>
                </a:lnTo>
                <a:lnTo>
                  <a:pt x="271" y="617"/>
                </a:lnTo>
                <a:lnTo>
                  <a:pt x="256" y="555"/>
                </a:lnTo>
                <a:lnTo>
                  <a:pt x="239" y="495"/>
                </a:lnTo>
                <a:lnTo>
                  <a:pt x="221" y="437"/>
                </a:lnTo>
                <a:lnTo>
                  <a:pt x="202" y="381"/>
                </a:lnTo>
                <a:lnTo>
                  <a:pt x="183" y="329"/>
                </a:lnTo>
                <a:lnTo>
                  <a:pt x="163" y="279"/>
                </a:lnTo>
                <a:lnTo>
                  <a:pt x="142" y="230"/>
                </a:lnTo>
                <a:lnTo>
                  <a:pt x="120" y="185"/>
                </a:lnTo>
                <a:lnTo>
                  <a:pt x="97" y="142"/>
                </a:lnTo>
                <a:lnTo>
                  <a:pt x="75" y="103"/>
                </a:lnTo>
                <a:lnTo>
                  <a:pt x="51" y="66"/>
                </a:lnTo>
                <a:lnTo>
                  <a:pt x="26" y="32"/>
                </a:lnTo>
                <a:lnTo>
                  <a:pt x="0" y="0"/>
                </a:lnTo>
              </a:path>
            </a:pathLst>
          </a:custGeom>
          <a:noFill/>
          <a:ln w="119063">
            <a:solidFill>
              <a:srgbClr val="919191"/>
            </a:solidFill>
            <a:round/>
            <a:headEnd/>
            <a:tailEnd/>
          </a:ln>
        </p:spPr>
        <p:txBody>
          <a:bodyPr/>
          <a:lstStyle/>
          <a:p>
            <a:pPr eaLnBrk="0" hangingPunct="0"/>
            <a:endParaRPr lang="en-US"/>
          </a:p>
        </p:txBody>
      </p:sp>
      <p:sp>
        <p:nvSpPr>
          <p:cNvPr id="29778" name="Freeform 111"/>
          <p:cNvSpPr>
            <a:spLocks/>
          </p:cNvSpPr>
          <p:nvPr/>
        </p:nvSpPr>
        <p:spPr bwMode="auto">
          <a:xfrm>
            <a:off x="4225925" y="1698625"/>
            <a:ext cx="849313" cy="1163638"/>
          </a:xfrm>
          <a:custGeom>
            <a:avLst/>
            <a:gdLst>
              <a:gd name="T0" fmla="*/ 2147483647 w 802"/>
              <a:gd name="T1" fmla="*/ 2147483647 h 1955"/>
              <a:gd name="T2" fmla="*/ 2147483647 w 802"/>
              <a:gd name="T3" fmla="*/ 2147483647 h 1955"/>
              <a:gd name="T4" fmla="*/ 2147483647 w 802"/>
              <a:gd name="T5" fmla="*/ 2147483647 h 1955"/>
              <a:gd name="T6" fmla="*/ 0 w 802"/>
              <a:gd name="T7" fmla="*/ 2147483647 h 1955"/>
              <a:gd name="T8" fmla="*/ 2147483647 w 802"/>
              <a:gd name="T9" fmla="*/ 2147483647 h 1955"/>
              <a:gd name="T10" fmla="*/ 2147483647 w 802"/>
              <a:gd name="T11" fmla="*/ 2147483647 h 1955"/>
              <a:gd name="T12" fmla="*/ 2147483647 w 802"/>
              <a:gd name="T13" fmla="*/ 2147483647 h 1955"/>
              <a:gd name="T14" fmla="*/ 2147483647 w 802"/>
              <a:gd name="T15" fmla="*/ 2147483647 h 1955"/>
              <a:gd name="T16" fmla="*/ 2147483647 w 802"/>
              <a:gd name="T17" fmla="*/ 2147483647 h 1955"/>
              <a:gd name="T18" fmla="*/ 2147483647 w 802"/>
              <a:gd name="T19" fmla="*/ 2147483647 h 1955"/>
              <a:gd name="T20" fmla="*/ 2147483647 w 802"/>
              <a:gd name="T21" fmla="*/ 2147483647 h 1955"/>
              <a:gd name="T22" fmla="*/ 2147483647 w 802"/>
              <a:gd name="T23" fmla="*/ 2147483647 h 1955"/>
              <a:gd name="T24" fmla="*/ 2147483647 w 802"/>
              <a:gd name="T25" fmla="*/ 2147483647 h 1955"/>
              <a:gd name="T26" fmla="*/ 2147483647 w 802"/>
              <a:gd name="T27" fmla="*/ 2147483647 h 1955"/>
              <a:gd name="T28" fmla="*/ 2147483647 w 802"/>
              <a:gd name="T29" fmla="*/ 2147483647 h 1955"/>
              <a:gd name="T30" fmla="*/ 2147483647 w 802"/>
              <a:gd name="T31" fmla="*/ 2147483647 h 1955"/>
              <a:gd name="T32" fmla="*/ 2147483647 w 802"/>
              <a:gd name="T33" fmla="*/ 2147483647 h 1955"/>
              <a:gd name="T34" fmla="*/ 2147483647 w 802"/>
              <a:gd name="T35" fmla="*/ 2147483647 h 1955"/>
              <a:gd name="T36" fmla="*/ 2147483647 w 802"/>
              <a:gd name="T37" fmla="*/ 2147483647 h 1955"/>
              <a:gd name="T38" fmla="*/ 2147483647 w 802"/>
              <a:gd name="T39" fmla="*/ 2147483647 h 1955"/>
              <a:gd name="T40" fmla="*/ 2147483647 w 802"/>
              <a:gd name="T41" fmla="*/ 2147483647 h 1955"/>
              <a:gd name="T42" fmla="*/ 2147483647 w 802"/>
              <a:gd name="T43" fmla="*/ 2147483647 h 1955"/>
              <a:gd name="T44" fmla="*/ 2147483647 w 802"/>
              <a:gd name="T45" fmla="*/ 2147483647 h 1955"/>
              <a:gd name="T46" fmla="*/ 2147483647 w 802"/>
              <a:gd name="T47" fmla="*/ 2147483647 h 1955"/>
              <a:gd name="T48" fmla="*/ 2147483647 w 802"/>
              <a:gd name="T49" fmla="*/ 2147483647 h 1955"/>
              <a:gd name="T50" fmla="*/ 2147483647 w 802"/>
              <a:gd name="T51" fmla="*/ 2147483647 h 1955"/>
              <a:gd name="T52" fmla="*/ 2147483647 w 802"/>
              <a:gd name="T53" fmla="*/ 0 h 195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802"/>
              <a:gd name="T82" fmla="*/ 0 h 1955"/>
              <a:gd name="T83" fmla="*/ 802 w 802"/>
              <a:gd name="T84" fmla="*/ 1955 h 195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802" h="1955">
                <a:moveTo>
                  <a:pt x="6" y="1955"/>
                </a:moveTo>
                <a:lnTo>
                  <a:pt x="4" y="1909"/>
                </a:lnTo>
                <a:lnTo>
                  <a:pt x="2" y="1860"/>
                </a:lnTo>
                <a:lnTo>
                  <a:pt x="0" y="1785"/>
                </a:lnTo>
                <a:lnTo>
                  <a:pt x="2" y="1709"/>
                </a:lnTo>
                <a:lnTo>
                  <a:pt x="4" y="1634"/>
                </a:lnTo>
                <a:lnTo>
                  <a:pt x="10" y="1561"/>
                </a:lnTo>
                <a:lnTo>
                  <a:pt x="15" y="1489"/>
                </a:lnTo>
                <a:lnTo>
                  <a:pt x="23" y="1416"/>
                </a:lnTo>
                <a:lnTo>
                  <a:pt x="45" y="1274"/>
                </a:lnTo>
                <a:lnTo>
                  <a:pt x="75" y="1134"/>
                </a:lnTo>
                <a:lnTo>
                  <a:pt x="111" y="999"/>
                </a:lnTo>
                <a:lnTo>
                  <a:pt x="154" y="870"/>
                </a:lnTo>
                <a:lnTo>
                  <a:pt x="204" y="745"/>
                </a:lnTo>
                <a:lnTo>
                  <a:pt x="258" y="626"/>
                </a:lnTo>
                <a:lnTo>
                  <a:pt x="320" y="514"/>
                </a:lnTo>
                <a:lnTo>
                  <a:pt x="387" y="409"/>
                </a:lnTo>
                <a:lnTo>
                  <a:pt x="423" y="359"/>
                </a:lnTo>
                <a:lnTo>
                  <a:pt x="460" y="310"/>
                </a:lnTo>
                <a:lnTo>
                  <a:pt x="499" y="263"/>
                </a:lnTo>
                <a:lnTo>
                  <a:pt x="539" y="220"/>
                </a:lnTo>
                <a:lnTo>
                  <a:pt x="580" y="178"/>
                </a:lnTo>
                <a:lnTo>
                  <a:pt x="621" y="138"/>
                </a:lnTo>
                <a:lnTo>
                  <a:pt x="666" y="99"/>
                </a:lnTo>
                <a:lnTo>
                  <a:pt x="709" y="64"/>
                </a:lnTo>
                <a:lnTo>
                  <a:pt x="755" y="32"/>
                </a:lnTo>
                <a:lnTo>
                  <a:pt x="802" y="0"/>
                </a:lnTo>
              </a:path>
            </a:pathLst>
          </a:custGeom>
          <a:noFill/>
          <a:ln w="119063">
            <a:solidFill>
              <a:srgbClr val="919191"/>
            </a:solidFill>
            <a:round/>
            <a:headEnd/>
            <a:tailEnd/>
          </a:ln>
        </p:spPr>
        <p:txBody>
          <a:bodyPr/>
          <a:lstStyle/>
          <a:p>
            <a:pPr eaLnBrk="0" hangingPunct="0"/>
            <a:endParaRPr lang="en-US"/>
          </a:p>
        </p:txBody>
      </p:sp>
      <p:pic>
        <p:nvPicPr>
          <p:cNvPr id="29779" name="Picture 112"/>
          <p:cNvPicPr>
            <a:picLocks noChangeAspect="1" noChangeArrowheads="1"/>
          </p:cNvPicPr>
          <p:nvPr/>
        </p:nvPicPr>
        <p:blipFill>
          <a:blip r:embed="rId4"/>
          <a:srcRect/>
          <a:stretch>
            <a:fillRect/>
          </a:stretch>
        </p:blipFill>
        <p:spPr bwMode="auto">
          <a:xfrm>
            <a:off x="4022725" y="574675"/>
            <a:ext cx="1198563" cy="730250"/>
          </a:xfrm>
          <a:prstGeom prst="rect">
            <a:avLst/>
          </a:prstGeom>
          <a:noFill/>
          <a:ln w="9525">
            <a:noFill/>
            <a:miter lim="800000"/>
            <a:headEnd/>
            <a:tailEnd/>
          </a:ln>
        </p:spPr>
      </p:pic>
      <p:sp>
        <p:nvSpPr>
          <p:cNvPr id="29780" name="Freeform 113"/>
          <p:cNvSpPr>
            <a:spLocks/>
          </p:cNvSpPr>
          <p:nvPr/>
        </p:nvSpPr>
        <p:spPr bwMode="auto">
          <a:xfrm>
            <a:off x="4200525" y="1271588"/>
            <a:ext cx="201613" cy="3149600"/>
          </a:xfrm>
          <a:custGeom>
            <a:avLst/>
            <a:gdLst>
              <a:gd name="T0" fmla="*/ 2147483647 w 191"/>
              <a:gd name="T1" fmla="*/ 2147483647 h 5289"/>
              <a:gd name="T2" fmla="*/ 2147483647 w 191"/>
              <a:gd name="T3" fmla="*/ 2147483647 h 5289"/>
              <a:gd name="T4" fmla="*/ 2147483647 w 191"/>
              <a:gd name="T5" fmla="*/ 2147483647 h 5289"/>
              <a:gd name="T6" fmla="*/ 0 w 191"/>
              <a:gd name="T7" fmla="*/ 2147483647 h 5289"/>
              <a:gd name="T8" fmla="*/ 0 w 191"/>
              <a:gd name="T9" fmla="*/ 2147483647 h 5289"/>
              <a:gd name="T10" fmla="*/ 2147483647 w 191"/>
              <a:gd name="T11" fmla="*/ 2147483647 h 5289"/>
              <a:gd name="T12" fmla="*/ 2147483647 w 191"/>
              <a:gd name="T13" fmla="*/ 2147483647 h 5289"/>
              <a:gd name="T14" fmla="*/ 2147483647 w 191"/>
              <a:gd name="T15" fmla="*/ 2147483647 h 5289"/>
              <a:gd name="T16" fmla="*/ 2147483647 w 191"/>
              <a:gd name="T17" fmla="*/ 2147483647 h 5289"/>
              <a:gd name="T18" fmla="*/ 2147483647 w 191"/>
              <a:gd name="T19" fmla="*/ 2147483647 h 5289"/>
              <a:gd name="T20" fmla="*/ 2147483647 w 191"/>
              <a:gd name="T21" fmla="*/ 2147483647 h 5289"/>
              <a:gd name="T22" fmla="*/ 2147483647 w 191"/>
              <a:gd name="T23" fmla="*/ 2147483647 h 5289"/>
              <a:gd name="T24" fmla="*/ 2147483647 w 191"/>
              <a:gd name="T25" fmla="*/ 2147483647 h 5289"/>
              <a:gd name="T26" fmla="*/ 2147483647 w 191"/>
              <a:gd name="T27" fmla="*/ 2147483647 h 5289"/>
              <a:gd name="T28" fmla="*/ 2147483647 w 191"/>
              <a:gd name="T29" fmla="*/ 2147483647 h 5289"/>
              <a:gd name="T30" fmla="*/ 2147483647 w 191"/>
              <a:gd name="T31" fmla="*/ 2147483647 h 5289"/>
              <a:gd name="T32" fmla="*/ 2147483647 w 191"/>
              <a:gd name="T33" fmla="*/ 2147483647 h 5289"/>
              <a:gd name="T34" fmla="*/ 2147483647 w 191"/>
              <a:gd name="T35" fmla="*/ 2147483647 h 5289"/>
              <a:gd name="T36" fmla="*/ 2147483647 w 191"/>
              <a:gd name="T37" fmla="*/ 2147483647 h 5289"/>
              <a:gd name="T38" fmla="*/ 2147483647 w 191"/>
              <a:gd name="T39" fmla="*/ 2147483647 h 5289"/>
              <a:gd name="T40" fmla="*/ 2147483647 w 191"/>
              <a:gd name="T41" fmla="*/ 2147483647 h 5289"/>
              <a:gd name="T42" fmla="*/ 2147483647 w 191"/>
              <a:gd name="T43" fmla="*/ 2147483647 h 5289"/>
              <a:gd name="T44" fmla="*/ 2147483647 w 191"/>
              <a:gd name="T45" fmla="*/ 2147483647 h 5289"/>
              <a:gd name="T46" fmla="*/ 2147483647 w 191"/>
              <a:gd name="T47" fmla="*/ 2147483647 h 5289"/>
              <a:gd name="T48" fmla="*/ 2147483647 w 191"/>
              <a:gd name="T49" fmla="*/ 2147483647 h 5289"/>
              <a:gd name="T50" fmla="*/ 2147483647 w 191"/>
              <a:gd name="T51" fmla="*/ 2147483647 h 5289"/>
              <a:gd name="T52" fmla="*/ 2147483647 w 191"/>
              <a:gd name="T53" fmla="*/ 2147483647 h 5289"/>
              <a:gd name="T54" fmla="*/ 2147483647 w 191"/>
              <a:gd name="T55" fmla="*/ 2147483647 h 5289"/>
              <a:gd name="T56" fmla="*/ 2147483647 w 191"/>
              <a:gd name="T57" fmla="*/ 2147483647 h 5289"/>
              <a:gd name="T58" fmla="*/ 2147483647 w 191"/>
              <a:gd name="T59" fmla="*/ 2147483647 h 5289"/>
              <a:gd name="T60" fmla="*/ 2147483647 w 191"/>
              <a:gd name="T61" fmla="*/ 2147483647 h 5289"/>
              <a:gd name="T62" fmla="*/ 2147483647 w 191"/>
              <a:gd name="T63" fmla="*/ 2147483647 h 5289"/>
              <a:gd name="T64" fmla="*/ 2147483647 w 191"/>
              <a:gd name="T65" fmla="*/ 2147483647 h 5289"/>
              <a:gd name="T66" fmla="*/ 2147483647 w 191"/>
              <a:gd name="T67" fmla="*/ 0 h 528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1"/>
              <a:gd name="T103" fmla="*/ 0 h 5289"/>
              <a:gd name="T104" fmla="*/ 191 w 191"/>
              <a:gd name="T105" fmla="*/ 5289 h 528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1" h="5289">
                <a:moveTo>
                  <a:pt x="10" y="5289"/>
                </a:moveTo>
                <a:lnTo>
                  <a:pt x="6" y="5011"/>
                </a:lnTo>
                <a:lnTo>
                  <a:pt x="2" y="4729"/>
                </a:lnTo>
                <a:lnTo>
                  <a:pt x="0" y="4445"/>
                </a:lnTo>
                <a:lnTo>
                  <a:pt x="0" y="4159"/>
                </a:lnTo>
                <a:lnTo>
                  <a:pt x="2" y="3828"/>
                </a:lnTo>
                <a:lnTo>
                  <a:pt x="4" y="3503"/>
                </a:lnTo>
                <a:lnTo>
                  <a:pt x="8" y="3182"/>
                </a:lnTo>
                <a:lnTo>
                  <a:pt x="11" y="3025"/>
                </a:lnTo>
                <a:lnTo>
                  <a:pt x="13" y="2870"/>
                </a:lnTo>
                <a:lnTo>
                  <a:pt x="17" y="2715"/>
                </a:lnTo>
                <a:lnTo>
                  <a:pt x="21" y="2564"/>
                </a:lnTo>
                <a:lnTo>
                  <a:pt x="26" y="2415"/>
                </a:lnTo>
                <a:lnTo>
                  <a:pt x="30" y="2267"/>
                </a:lnTo>
                <a:lnTo>
                  <a:pt x="36" y="2121"/>
                </a:lnTo>
                <a:lnTo>
                  <a:pt x="41" y="1979"/>
                </a:lnTo>
                <a:lnTo>
                  <a:pt x="47" y="1839"/>
                </a:lnTo>
                <a:lnTo>
                  <a:pt x="52" y="1703"/>
                </a:lnTo>
                <a:lnTo>
                  <a:pt x="58" y="1570"/>
                </a:lnTo>
                <a:lnTo>
                  <a:pt x="66" y="1438"/>
                </a:lnTo>
                <a:lnTo>
                  <a:pt x="73" y="1311"/>
                </a:lnTo>
                <a:lnTo>
                  <a:pt x="81" y="1188"/>
                </a:lnTo>
                <a:lnTo>
                  <a:pt x="88" y="1066"/>
                </a:lnTo>
                <a:lnTo>
                  <a:pt x="95" y="949"/>
                </a:lnTo>
                <a:lnTo>
                  <a:pt x="103" y="835"/>
                </a:lnTo>
                <a:lnTo>
                  <a:pt x="112" y="724"/>
                </a:lnTo>
                <a:lnTo>
                  <a:pt x="122" y="620"/>
                </a:lnTo>
                <a:lnTo>
                  <a:pt x="131" y="517"/>
                </a:lnTo>
                <a:lnTo>
                  <a:pt x="140" y="420"/>
                </a:lnTo>
                <a:lnTo>
                  <a:pt x="150" y="327"/>
                </a:lnTo>
                <a:lnTo>
                  <a:pt x="159" y="239"/>
                </a:lnTo>
                <a:lnTo>
                  <a:pt x="170" y="155"/>
                </a:lnTo>
                <a:lnTo>
                  <a:pt x="180" y="75"/>
                </a:lnTo>
                <a:lnTo>
                  <a:pt x="191" y="0"/>
                </a:lnTo>
              </a:path>
            </a:pathLst>
          </a:custGeom>
          <a:noFill/>
          <a:ln w="119063">
            <a:solidFill>
              <a:srgbClr val="919191"/>
            </a:solidFill>
            <a:round/>
            <a:headEnd/>
            <a:tailEnd/>
          </a:ln>
        </p:spPr>
        <p:txBody>
          <a:bodyPr/>
          <a:lstStyle/>
          <a:p>
            <a:pPr eaLnBrk="0" hangingPunct="0"/>
            <a:endParaRPr lang="en-US"/>
          </a:p>
        </p:txBody>
      </p:sp>
      <p:sp>
        <p:nvSpPr>
          <p:cNvPr id="29781" name="Rectangle 114"/>
          <p:cNvSpPr>
            <a:spLocks noChangeArrowheads="1"/>
          </p:cNvSpPr>
          <p:nvPr/>
        </p:nvSpPr>
        <p:spPr bwMode="auto">
          <a:xfrm>
            <a:off x="4232275" y="731838"/>
            <a:ext cx="981075" cy="214312"/>
          </a:xfrm>
          <a:prstGeom prst="rect">
            <a:avLst/>
          </a:prstGeom>
          <a:noFill/>
          <a:ln w="9525">
            <a:noFill/>
            <a:miter lim="800000"/>
            <a:headEnd/>
            <a:tailEnd/>
          </a:ln>
        </p:spPr>
        <p:txBody>
          <a:bodyPr/>
          <a:lstStyle/>
          <a:p>
            <a:pPr eaLnBrk="0" hangingPunct="0"/>
            <a:endParaRPr lang="en-US"/>
          </a:p>
        </p:txBody>
      </p:sp>
      <p:sp>
        <p:nvSpPr>
          <p:cNvPr id="29782" name="Rectangle 115"/>
          <p:cNvSpPr>
            <a:spLocks noChangeArrowheads="1"/>
          </p:cNvSpPr>
          <p:nvPr/>
        </p:nvSpPr>
        <p:spPr bwMode="auto">
          <a:xfrm>
            <a:off x="4346575" y="769938"/>
            <a:ext cx="560388" cy="198437"/>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300" b="1">
                <a:solidFill>
                  <a:srgbClr val="000000"/>
                </a:solidFill>
              </a:rPr>
              <a:t>Strains</a:t>
            </a:r>
            <a:endParaRPr lang="en-US" sz="1000">
              <a:solidFill>
                <a:schemeClr val="tx1"/>
              </a:solidFill>
              <a:latin typeface="Times New Roman" pitchFamily="18" charset="0"/>
            </a:endParaRPr>
          </a:p>
        </p:txBody>
      </p:sp>
      <p:sp>
        <p:nvSpPr>
          <p:cNvPr id="29783" name="Freeform 116"/>
          <p:cNvSpPr>
            <a:spLocks/>
          </p:cNvSpPr>
          <p:nvPr/>
        </p:nvSpPr>
        <p:spPr bwMode="auto">
          <a:xfrm>
            <a:off x="3362325" y="2898775"/>
            <a:ext cx="811213" cy="223838"/>
          </a:xfrm>
          <a:custGeom>
            <a:avLst/>
            <a:gdLst>
              <a:gd name="T0" fmla="*/ 0 w 766"/>
              <a:gd name="T1" fmla="*/ 2147483647 h 375"/>
              <a:gd name="T2" fmla="*/ 2147483647 w 766"/>
              <a:gd name="T3" fmla="*/ 2147483647 h 375"/>
              <a:gd name="T4" fmla="*/ 2147483647 w 766"/>
              <a:gd name="T5" fmla="*/ 0 h 375"/>
              <a:gd name="T6" fmla="*/ 2147483647 w 766"/>
              <a:gd name="T7" fmla="*/ 0 h 375"/>
              <a:gd name="T8" fmla="*/ 2147483647 w 766"/>
              <a:gd name="T9" fmla="*/ 2147483647 h 375"/>
              <a:gd name="T10" fmla="*/ 2147483647 w 766"/>
              <a:gd name="T11" fmla="*/ 2147483647 h 375"/>
              <a:gd name="T12" fmla="*/ 2147483647 w 766"/>
              <a:gd name="T13" fmla="*/ 2147483647 h 375"/>
              <a:gd name="T14" fmla="*/ 2147483647 w 766"/>
              <a:gd name="T15" fmla="*/ 2147483647 h 375"/>
              <a:gd name="T16" fmla="*/ 2147483647 w 766"/>
              <a:gd name="T17" fmla="*/ 2147483647 h 375"/>
              <a:gd name="T18" fmla="*/ 2147483647 w 766"/>
              <a:gd name="T19" fmla="*/ 2147483647 h 375"/>
              <a:gd name="T20" fmla="*/ 2147483647 w 766"/>
              <a:gd name="T21" fmla="*/ 2147483647 h 375"/>
              <a:gd name="T22" fmla="*/ 2147483647 w 766"/>
              <a:gd name="T23" fmla="*/ 2147483647 h 375"/>
              <a:gd name="T24" fmla="*/ 2147483647 w 766"/>
              <a:gd name="T25" fmla="*/ 2147483647 h 375"/>
              <a:gd name="T26" fmla="*/ 2147483647 w 766"/>
              <a:gd name="T27" fmla="*/ 2147483647 h 375"/>
              <a:gd name="T28" fmla="*/ 2147483647 w 766"/>
              <a:gd name="T29" fmla="*/ 2147483647 h 375"/>
              <a:gd name="T30" fmla="*/ 2147483647 w 766"/>
              <a:gd name="T31" fmla="*/ 2147483647 h 375"/>
              <a:gd name="T32" fmla="*/ 2147483647 w 766"/>
              <a:gd name="T33" fmla="*/ 2147483647 h 375"/>
              <a:gd name="T34" fmla="*/ 2147483647 w 766"/>
              <a:gd name="T35" fmla="*/ 2147483647 h 375"/>
              <a:gd name="T36" fmla="*/ 2147483647 w 766"/>
              <a:gd name="T37" fmla="*/ 2147483647 h 3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6"/>
              <a:gd name="T58" fmla="*/ 0 h 375"/>
              <a:gd name="T59" fmla="*/ 766 w 766"/>
              <a:gd name="T60" fmla="*/ 375 h 3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6" h="375">
                <a:moveTo>
                  <a:pt x="0" y="11"/>
                </a:moveTo>
                <a:lnTo>
                  <a:pt x="75" y="4"/>
                </a:lnTo>
                <a:lnTo>
                  <a:pt x="151" y="0"/>
                </a:lnTo>
                <a:lnTo>
                  <a:pt x="211" y="2"/>
                </a:lnTo>
                <a:lnTo>
                  <a:pt x="271" y="8"/>
                </a:lnTo>
                <a:lnTo>
                  <a:pt x="327" y="17"/>
                </a:lnTo>
                <a:lnTo>
                  <a:pt x="381" y="30"/>
                </a:lnTo>
                <a:lnTo>
                  <a:pt x="433" y="45"/>
                </a:lnTo>
                <a:lnTo>
                  <a:pt x="484" y="64"/>
                </a:lnTo>
                <a:lnTo>
                  <a:pt x="531" y="84"/>
                </a:lnTo>
                <a:lnTo>
                  <a:pt x="574" y="108"/>
                </a:lnTo>
                <a:lnTo>
                  <a:pt x="613" y="135"/>
                </a:lnTo>
                <a:lnTo>
                  <a:pt x="648" y="164"/>
                </a:lnTo>
                <a:lnTo>
                  <a:pt x="680" y="194"/>
                </a:lnTo>
                <a:lnTo>
                  <a:pt x="706" y="228"/>
                </a:lnTo>
                <a:lnTo>
                  <a:pt x="729" y="263"/>
                </a:lnTo>
                <a:lnTo>
                  <a:pt x="747" y="299"/>
                </a:lnTo>
                <a:lnTo>
                  <a:pt x="759" y="336"/>
                </a:lnTo>
                <a:lnTo>
                  <a:pt x="766" y="375"/>
                </a:lnTo>
              </a:path>
            </a:pathLst>
          </a:custGeom>
          <a:noFill/>
          <a:ln w="119063">
            <a:solidFill>
              <a:srgbClr val="919191"/>
            </a:solidFill>
            <a:round/>
            <a:headEnd/>
            <a:tailEnd/>
          </a:ln>
        </p:spPr>
        <p:txBody>
          <a:bodyPr/>
          <a:lstStyle/>
          <a:p>
            <a:pPr eaLnBrk="0" hangingPunct="0"/>
            <a:endParaRPr lang="en-US"/>
          </a:p>
        </p:txBody>
      </p:sp>
      <p:grpSp>
        <p:nvGrpSpPr>
          <p:cNvPr id="29784" name="Group 117"/>
          <p:cNvGrpSpPr>
            <a:grpSpLocks/>
          </p:cNvGrpSpPr>
          <p:nvPr/>
        </p:nvGrpSpPr>
        <p:grpSpPr bwMode="auto">
          <a:xfrm>
            <a:off x="1651000" y="2554288"/>
            <a:ext cx="2205038" cy="509587"/>
            <a:chOff x="1000" y="1951"/>
            <a:chExt cx="1042" cy="428"/>
          </a:xfrm>
        </p:grpSpPr>
        <p:sp>
          <p:nvSpPr>
            <p:cNvPr id="29793" name="Freeform 118"/>
            <p:cNvSpPr>
              <a:spLocks/>
            </p:cNvSpPr>
            <p:nvPr/>
          </p:nvSpPr>
          <p:spPr bwMode="auto">
            <a:xfrm>
              <a:off x="1000" y="1951"/>
              <a:ext cx="1042" cy="428"/>
            </a:xfrm>
            <a:custGeom>
              <a:avLst/>
              <a:gdLst>
                <a:gd name="T0" fmla="*/ 1 w 2083"/>
                <a:gd name="T1" fmla="*/ 1 h 855"/>
                <a:gd name="T2" fmla="*/ 1 w 2083"/>
                <a:gd name="T3" fmla="*/ 1 h 855"/>
                <a:gd name="T4" fmla="*/ 1 w 2083"/>
                <a:gd name="T5" fmla="*/ 1 h 855"/>
                <a:gd name="T6" fmla="*/ 1 w 2083"/>
                <a:gd name="T7" fmla="*/ 1 h 855"/>
                <a:gd name="T8" fmla="*/ 1 w 2083"/>
                <a:gd name="T9" fmla="*/ 1 h 855"/>
                <a:gd name="T10" fmla="*/ 1 w 2083"/>
                <a:gd name="T11" fmla="*/ 0 h 855"/>
                <a:gd name="T12" fmla="*/ 1 w 2083"/>
                <a:gd name="T13" fmla="*/ 1 h 855"/>
                <a:gd name="T14" fmla="*/ 0 w 2083"/>
                <a:gd name="T15" fmla="*/ 1 h 855"/>
                <a:gd name="T16" fmla="*/ 1 w 2083"/>
                <a:gd name="T17" fmla="*/ 1 h 855"/>
                <a:gd name="T18" fmla="*/ 1 w 2083"/>
                <a:gd name="T19" fmla="*/ 1 h 855"/>
                <a:gd name="T20" fmla="*/ 1 w 2083"/>
                <a:gd name="T21" fmla="*/ 1 h 855"/>
                <a:gd name="T22" fmla="*/ 1 w 2083"/>
                <a:gd name="T23" fmla="*/ 1 h 855"/>
                <a:gd name="T24" fmla="*/ 1 w 2083"/>
                <a:gd name="T25" fmla="*/ 1 h 855"/>
                <a:gd name="T26" fmla="*/ 1 w 2083"/>
                <a:gd name="T27" fmla="*/ 1 h 855"/>
                <a:gd name="T28" fmla="*/ 1 w 2083"/>
                <a:gd name="T29" fmla="*/ 1 h 855"/>
                <a:gd name="T30" fmla="*/ 1 w 2083"/>
                <a:gd name="T31" fmla="*/ 1 h 855"/>
                <a:gd name="T32" fmla="*/ 1 w 2083"/>
                <a:gd name="T33" fmla="*/ 1 h 8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83"/>
                <a:gd name="T52" fmla="*/ 0 h 855"/>
                <a:gd name="T53" fmla="*/ 2083 w 2083"/>
                <a:gd name="T54" fmla="*/ 855 h 8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83" h="855">
                  <a:moveTo>
                    <a:pt x="1930" y="418"/>
                  </a:moveTo>
                  <a:lnTo>
                    <a:pt x="1765" y="301"/>
                  </a:lnTo>
                  <a:lnTo>
                    <a:pt x="1724" y="353"/>
                  </a:lnTo>
                  <a:lnTo>
                    <a:pt x="1424" y="155"/>
                  </a:lnTo>
                  <a:lnTo>
                    <a:pt x="1407" y="202"/>
                  </a:lnTo>
                  <a:lnTo>
                    <a:pt x="996" y="0"/>
                  </a:lnTo>
                  <a:lnTo>
                    <a:pt x="983" y="95"/>
                  </a:lnTo>
                  <a:lnTo>
                    <a:pt x="0" y="239"/>
                  </a:lnTo>
                  <a:lnTo>
                    <a:pt x="712" y="577"/>
                  </a:lnTo>
                  <a:lnTo>
                    <a:pt x="725" y="641"/>
                  </a:lnTo>
                  <a:lnTo>
                    <a:pt x="1179" y="630"/>
                  </a:lnTo>
                  <a:lnTo>
                    <a:pt x="1168" y="700"/>
                  </a:lnTo>
                  <a:lnTo>
                    <a:pt x="1612" y="762"/>
                  </a:lnTo>
                  <a:lnTo>
                    <a:pt x="1599" y="855"/>
                  </a:lnTo>
                  <a:lnTo>
                    <a:pt x="1878" y="798"/>
                  </a:lnTo>
                  <a:lnTo>
                    <a:pt x="2083" y="633"/>
                  </a:lnTo>
                  <a:lnTo>
                    <a:pt x="1930" y="418"/>
                  </a:lnTo>
                  <a:close/>
                </a:path>
              </a:pathLst>
            </a:custGeom>
            <a:solidFill>
              <a:srgbClr val="E9E9E9"/>
            </a:solidFill>
            <a:ln w="9525">
              <a:noFill/>
              <a:round/>
              <a:headEnd/>
              <a:tailEnd/>
            </a:ln>
          </p:spPr>
          <p:txBody>
            <a:bodyPr/>
            <a:lstStyle/>
            <a:p>
              <a:pPr eaLnBrk="0" hangingPunct="0"/>
              <a:endParaRPr lang="en-US"/>
            </a:p>
          </p:txBody>
        </p:sp>
        <p:sp>
          <p:nvSpPr>
            <p:cNvPr id="29794" name="Freeform 119"/>
            <p:cNvSpPr>
              <a:spLocks/>
            </p:cNvSpPr>
            <p:nvPr/>
          </p:nvSpPr>
          <p:spPr bwMode="auto">
            <a:xfrm>
              <a:off x="1000" y="1951"/>
              <a:ext cx="1042" cy="428"/>
            </a:xfrm>
            <a:custGeom>
              <a:avLst/>
              <a:gdLst>
                <a:gd name="T0" fmla="*/ 1 w 2083"/>
                <a:gd name="T1" fmla="*/ 1 h 855"/>
                <a:gd name="T2" fmla="*/ 1 w 2083"/>
                <a:gd name="T3" fmla="*/ 1 h 855"/>
                <a:gd name="T4" fmla="*/ 1 w 2083"/>
                <a:gd name="T5" fmla="*/ 1 h 855"/>
                <a:gd name="T6" fmla="*/ 1 w 2083"/>
                <a:gd name="T7" fmla="*/ 1 h 855"/>
                <a:gd name="T8" fmla="*/ 1 w 2083"/>
                <a:gd name="T9" fmla="*/ 1 h 855"/>
                <a:gd name="T10" fmla="*/ 1 w 2083"/>
                <a:gd name="T11" fmla="*/ 0 h 855"/>
                <a:gd name="T12" fmla="*/ 1 w 2083"/>
                <a:gd name="T13" fmla="*/ 1 h 855"/>
                <a:gd name="T14" fmla="*/ 0 w 2083"/>
                <a:gd name="T15" fmla="*/ 1 h 855"/>
                <a:gd name="T16" fmla="*/ 1 w 2083"/>
                <a:gd name="T17" fmla="*/ 1 h 855"/>
                <a:gd name="T18" fmla="*/ 1 w 2083"/>
                <a:gd name="T19" fmla="*/ 1 h 855"/>
                <a:gd name="T20" fmla="*/ 1 w 2083"/>
                <a:gd name="T21" fmla="*/ 1 h 855"/>
                <a:gd name="T22" fmla="*/ 1 w 2083"/>
                <a:gd name="T23" fmla="*/ 1 h 855"/>
                <a:gd name="T24" fmla="*/ 1 w 2083"/>
                <a:gd name="T25" fmla="*/ 1 h 855"/>
                <a:gd name="T26" fmla="*/ 1 w 2083"/>
                <a:gd name="T27" fmla="*/ 1 h 855"/>
                <a:gd name="T28" fmla="*/ 1 w 2083"/>
                <a:gd name="T29" fmla="*/ 1 h 855"/>
                <a:gd name="T30" fmla="*/ 1 w 2083"/>
                <a:gd name="T31" fmla="*/ 1 h 855"/>
                <a:gd name="T32" fmla="*/ 1 w 2083"/>
                <a:gd name="T33" fmla="*/ 1 h 8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83"/>
                <a:gd name="T52" fmla="*/ 0 h 855"/>
                <a:gd name="T53" fmla="*/ 2083 w 2083"/>
                <a:gd name="T54" fmla="*/ 855 h 8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83" h="855">
                  <a:moveTo>
                    <a:pt x="1930" y="418"/>
                  </a:moveTo>
                  <a:lnTo>
                    <a:pt x="1765" y="301"/>
                  </a:lnTo>
                  <a:lnTo>
                    <a:pt x="1724" y="353"/>
                  </a:lnTo>
                  <a:lnTo>
                    <a:pt x="1424" y="155"/>
                  </a:lnTo>
                  <a:lnTo>
                    <a:pt x="1407" y="202"/>
                  </a:lnTo>
                  <a:lnTo>
                    <a:pt x="996" y="0"/>
                  </a:lnTo>
                  <a:lnTo>
                    <a:pt x="983" y="95"/>
                  </a:lnTo>
                  <a:lnTo>
                    <a:pt x="0" y="239"/>
                  </a:lnTo>
                  <a:lnTo>
                    <a:pt x="712" y="577"/>
                  </a:lnTo>
                  <a:lnTo>
                    <a:pt x="725" y="641"/>
                  </a:lnTo>
                  <a:lnTo>
                    <a:pt x="1179" y="630"/>
                  </a:lnTo>
                  <a:lnTo>
                    <a:pt x="1168" y="700"/>
                  </a:lnTo>
                  <a:lnTo>
                    <a:pt x="1612" y="762"/>
                  </a:lnTo>
                  <a:lnTo>
                    <a:pt x="1599" y="855"/>
                  </a:lnTo>
                  <a:lnTo>
                    <a:pt x="1878" y="798"/>
                  </a:lnTo>
                  <a:lnTo>
                    <a:pt x="2083" y="633"/>
                  </a:lnTo>
                  <a:lnTo>
                    <a:pt x="1930" y="418"/>
                  </a:lnTo>
                </a:path>
              </a:pathLst>
            </a:custGeom>
            <a:noFill/>
            <a:ln w="3175">
              <a:solidFill>
                <a:srgbClr val="000000"/>
              </a:solidFill>
              <a:round/>
              <a:headEnd/>
              <a:tailEnd/>
            </a:ln>
          </p:spPr>
          <p:txBody>
            <a:bodyPr/>
            <a:lstStyle/>
            <a:p>
              <a:pPr eaLnBrk="0" hangingPunct="0"/>
              <a:endParaRPr lang="en-US"/>
            </a:p>
          </p:txBody>
        </p:sp>
      </p:grpSp>
      <p:sp>
        <p:nvSpPr>
          <p:cNvPr id="29785" name="Rectangle 120"/>
          <p:cNvSpPr>
            <a:spLocks noChangeArrowheads="1"/>
          </p:cNvSpPr>
          <p:nvPr/>
        </p:nvSpPr>
        <p:spPr bwMode="auto">
          <a:xfrm rot="660000">
            <a:off x="2319338" y="2727325"/>
            <a:ext cx="849312" cy="152400"/>
          </a:xfrm>
          <a:prstGeom prst="rect">
            <a:avLst/>
          </a:prstGeom>
          <a:noFill/>
          <a:ln w="9525">
            <a:noFill/>
            <a:miter lim="800000"/>
            <a:headEnd/>
            <a:tailEnd/>
          </a:ln>
        </p:spPr>
        <p:txBody>
          <a:bodyPr wrap="none" lIns="0" tIns="0" rIns="0" bIns="0">
            <a:spAutoFit/>
          </a:bodyPr>
          <a:lstStyle/>
          <a:p>
            <a:pPr eaLnBrk="0" hangingPunct="0">
              <a:spcBef>
                <a:spcPct val="50000"/>
              </a:spcBef>
            </a:pPr>
            <a:r>
              <a:rPr lang="en-US" sz="1000" b="1">
                <a:solidFill>
                  <a:srgbClr val="000000"/>
                </a:solidFill>
              </a:rPr>
              <a:t>Chemical spill</a:t>
            </a:r>
            <a:endParaRPr lang="en-US" sz="1000">
              <a:solidFill>
                <a:schemeClr val="tx1"/>
              </a:solidFill>
              <a:latin typeface="Times New Roman" pitchFamily="18" charset="0"/>
            </a:endParaRPr>
          </a:p>
        </p:txBody>
      </p:sp>
      <p:sp>
        <p:nvSpPr>
          <p:cNvPr id="14430" name="Text Box 121"/>
          <p:cNvSpPr txBox="1">
            <a:spLocks noChangeArrowheads="1"/>
          </p:cNvSpPr>
          <p:nvPr/>
        </p:nvSpPr>
        <p:spPr bwMode="auto">
          <a:xfrm>
            <a:off x="482600" y="2895600"/>
            <a:ext cx="965200" cy="304800"/>
          </a:xfrm>
          <a:prstGeom prst="rect">
            <a:avLst/>
          </a:prstGeom>
          <a:solidFill>
            <a:schemeClr val="accent1"/>
          </a:solidFill>
          <a:ln w="9525">
            <a:noFill/>
            <a:miter lim="800000"/>
            <a:headEnd type="none" w="sm" len="sm"/>
            <a:tailEnd type="none" w="sm" len="sm"/>
          </a:ln>
        </p:spPr>
        <p:txBody>
          <a:bodyPr wrap="none">
            <a:spAutoFit/>
          </a:bodyPr>
          <a:lstStyle/>
          <a:p>
            <a:pPr eaLnBrk="0" hangingPunct="0">
              <a:spcBef>
                <a:spcPct val="50000"/>
              </a:spcBef>
            </a:pPr>
            <a:r>
              <a:rPr lang="en-US" sz="1400" i="1">
                <a:solidFill>
                  <a:schemeClr val="bg1"/>
                </a:solidFill>
                <a:latin typeface="Times New Roman" pitchFamily="18" charset="0"/>
              </a:rPr>
              <a:t>Conditions</a:t>
            </a:r>
          </a:p>
        </p:txBody>
      </p:sp>
      <p:sp>
        <p:nvSpPr>
          <p:cNvPr id="14431" name="Text Box 122"/>
          <p:cNvSpPr txBox="1">
            <a:spLocks noChangeArrowheads="1"/>
          </p:cNvSpPr>
          <p:nvPr/>
        </p:nvSpPr>
        <p:spPr bwMode="auto">
          <a:xfrm>
            <a:off x="7519988" y="3459163"/>
            <a:ext cx="906462" cy="304800"/>
          </a:xfrm>
          <a:prstGeom prst="rect">
            <a:avLst/>
          </a:prstGeom>
          <a:solidFill>
            <a:schemeClr val="accent1"/>
          </a:solidFill>
          <a:ln w="9525">
            <a:noFill/>
            <a:miter lim="800000"/>
            <a:headEnd type="none" w="sm" len="sm"/>
            <a:tailEnd type="none" w="sm" len="sm"/>
          </a:ln>
        </p:spPr>
        <p:txBody>
          <a:bodyPr wrap="none">
            <a:spAutoFit/>
          </a:bodyPr>
          <a:lstStyle/>
          <a:p>
            <a:pPr eaLnBrk="0" hangingPunct="0">
              <a:spcBef>
                <a:spcPct val="50000"/>
              </a:spcBef>
            </a:pPr>
            <a:r>
              <a:rPr lang="en-US" sz="1400" i="1">
                <a:solidFill>
                  <a:schemeClr val="bg1"/>
                </a:solidFill>
                <a:latin typeface="Times New Roman" pitchFamily="18" charset="0"/>
              </a:rPr>
              <a:t>Behaviors</a:t>
            </a:r>
          </a:p>
        </p:txBody>
      </p:sp>
      <p:sp>
        <p:nvSpPr>
          <p:cNvPr id="14432" name="Text Box 123"/>
          <p:cNvSpPr txBox="1">
            <a:spLocks noChangeArrowheads="1"/>
          </p:cNvSpPr>
          <p:nvPr/>
        </p:nvSpPr>
        <p:spPr bwMode="auto">
          <a:xfrm>
            <a:off x="7086600" y="1524000"/>
            <a:ext cx="1828800" cy="517525"/>
          </a:xfrm>
          <a:prstGeom prst="rect">
            <a:avLst/>
          </a:prstGeom>
          <a:noFill/>
          <a:ln w="9525">
            <a:noFill/>
            <a:miter lim="800000"/>
            <a:headEnd type="none" w="sm" len="sm"/>
            <a:tailEnd type="none" w="sm" len="sm"/>
          </a:ln>
        </p:spPr>
        <p:txBody>
          <a:bodyPr>
            <a:spAutoFit/>
          </a:bodyPr>
          <a:lstStyle/>
          <a:p>
            <a:pPr algn="ctr" eaLnBrk="0" hangingPunct="0">
              <a:spcBef>
                <a:spcPct val="50000"/>
              </a:spcBef>
            </a:pPr>
            <a:r>
              <a:rPr lang="en-US" sz="1400">
                <a:solidFill>
                  <a:schemeClr val="tx1"/>
                </a:solidFill>
              </a:rPr>
              <a:t>Active Causes of the Accident</a:t>
            </a:r>
          </a:p>
        </p:txBody>
      </p:sp>
      <p:sp>
        <p:nvSpPr>
          <p:cNvPr id="14433" name="Text Box 124"/>
          <p:cNvSpPr txBox="1">
            <a:spLocks noChangeArrowheads="1"/>
          </p:cNvSpPr>
          <p:nvPr/>
        </p:nvSpPr>
        <p:spPr bwMode="auto">
          <a:xfrm>
            <a:off x="6781800" y="6096000"/>
            <a:ext cx="2159000" cy="517525"/>
          </a:xfrm>
          <a:prstGeom prst="rect">
            <a:avLst/>
          </a:prstGeom>
          <a:noFill/>
          <a:ln w="9525">
            <a:noFill/>
            <a:miter lim="800000"/>
            <a:headEnd type="none" w="sm" len="sm"/>
            <a:tailEnd type="none" w="sm" len="sm"/>
          </a:ln>
        </p:spPr>
        <p:txBody>
          <a:bodyPr>
            <a:spAutoFit/>
          </a:bodyPr>
          <a:lstStyle/>
          <a:p>
            <a:pPr algn="ctr" eaLnBrk="0" hangingPunct="0">
              <a:spcBef>
                <a:spcPct val="50000"/>
              </a:spcBef>
            </a:pPr>
            <a:r>
              <a:rPr lang="en-US" sz="1400" b="1">
                <a:solidFill>
                  <a:schemeClr val="bg1"/>
                </a:solidFill>
              </a:rPr>
              <a:t>Latent Causes of the Accident</a:t>
            </a:r>
          </a:p>
        </p:txBody>
      </p:sp>
      <p:sp>
        <p:nvSpPr>
          <p:cNvPr id="14434" name="Text Box 125"/>
          <p:cNvSpPr txBox="1">
            <a:spLocks noChangeArrowheads="1"/>
          </p:cNvSpPr>
          <p:nvPr/>
        </p:nvSpPr>
        <p:spPr bwMode="auto">
          <a:xfrm>
            <a:off x="5486400" y="609600"/>
            <a:ext cx="1219200" cy="304800"/>
          </a:xfrm>
          <a:prstGeom prst="rect">
            <a:avLst/>
          </a:prstGeom>
          <a:solidFill>
            <a:schemeClr val="accent1"/>
          </a:solidFill>
          <a:ln w="9525">
            <a:noFill/>
            <a:miter lim="800000"/>
            <a:headEnd type="none" w="sm" len="sm"/>
            <a:tailEnd type="none" w="sm" len="sm"/>
          </a:ln>
        </p:spPr>
        <p:txBody>
          <a:bodyPr>
            <a:spAutoFit/>
          </a:bodyPr>
          <a:lstStyle/>
          <a:p>
            <a:pPr algn="ctr" eaLnBrk="0" hangingPunct="0">
              <a:spcBef>
                <a:spcPct val="50000"/>
              </a:spcBef>
            </a:pPr>
            <a:r>
              <a:rPr lang="en-US" sz="1400" i="1">
                <a:solidFill>
                  <a:schemeClr val="bg1"/>
                </a:solidFill>
                <a:latin typeface="Times New Roman" pitchFamily="18" charset="0"/>
              </a:rPr>
              <a:t>Injury/Illness</a:t>
            </a:r>
          </a:p>
        </p:txBody>
      </p:sp>
      <p:sp>
        <p:nvSpPr>
          <p:cNvPr id="29791" name="Text Box 128"/>
          <p:cNvSpPr txBox="1">
            <a:spLocks noChangeArrowheads="1"/>
          </p:cNvSpPr>
          <p:nvPr/>
        </p:nvSpPr>
        <p:spPr bwMode="auto">
          <a:xfrm>
            <a:off x="228600" y="6248400"/>
            <a:ext cx="2178050" cy="366713"/>
          </a:xfrm>
          <a:prstGeom prst="rect">
            <a:avLst/>
          </a:prstGeom>
          <a:noFill/>
          <a:ln w="9525" algn="ctr">
            <a:noFill/>
            <a:miter lim="800000"/>
            <a:headEnd/>
            <a:tailEnd/>
          </a:ln>
        </p:spPr>
        <p:txBody>
          <a:bodyPr wrap="none">
            <a:spAutoFit/>
          </a:bodyPr>
          <a:lstStyle/>
          <a:p>
            <a:pPr algn="ctr"/>
            <a:r>
              <a:rPr lang="en-US" sz="1800">
                <a:solidFill>
                  <a:schemeClr val="bg1"/>
                </a:solidFill>
                <a:hlinkClick r:id="rId5"/>
              </a:rPr>
              <a:t>The Accident Weed</a:t>
            </a:r>
            <a:endParaRPr lang="en-US" sz="1800">
              <a:solidFill>
                <a:schemeClr val="bg1"/>
              </a:solidFill>
            </a:endParaRPr>
          </a:p>
        </p:txBody>
      </p:sp>
      <p:sp>
        <p:nvSpPr>
          <p:cNvPr id="2" name="Text Box 122"/>
          <p:cNvSpPr txBox="1">
            <a:spLocks noChangeArrowheads="1"/>
          </p:cNvSpPr>
          <p:nvPr/>
        </p:nvSpPr>
        <p:spPr bwMode="auto">
          <a:xfrm>
            <a:off x="7620000" y="5181600"/>
            <a:ext cx="887413" cy="304800"/>
          </a:xfrm>
          <a:prstGeom prst="rect">
            <a:avLst/>
          </a:prstGeom>
          <a:solidFill>
            <a:schemeClr val="accent1"/>
          </a:solidFill>
          <a:ln w="9525">
            <a:noFill/>
            <a:miter lim="800000"/>
            <a:headEnd type="none" w="sm" len="sm"/>
            <a:tailEnd type="none" w="sm" len="sm"/>
          </a:ln>
        </p:spPr>
        <p:txBody>
          <a:bodyPr wrap="none">
            <a:spAutoFit/>
          </a:bodyPr>
          <a:lstStyle/>
          <a:p>
            <a:pPr eaLnBrk="0" hangingPunct="0">
              <a:spcBef>
                <a:spcPct val="50000"/>
              </a:spcBef>
            </a:pPr>
            <a:r>
              <a:rPr lang="en-US" sz="1400" i="1">
                <a:solidFill>
                  <a:schemeClr val="bg1"/>
                </a:solidFill>
                <a:latin typeface="Times New Roman" pitchFamily="18" charset="0"/>
              </a:rPr>
              <a:t>Decisions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4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4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4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0" grpId="0" animBg="1"/>
      <p:bldP spid="14431" grpId="0" animBg="1"/>
      <p:bldP spid="14432" grpId="0"/>
      <p:bldP spid="14433" grpId="0"/>
      <p:bldP spid="14434" grpId="0" animBg="1"/>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331912" y="1338262"/>
          <a:ext cx="7010400"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0" y="1752600"/>
            <a:ext cx="4953000" cy="3352800"/>
            <a:chOff x="1296" y="1200"/>
            <a:chExt cx="3120" cy="2112"/>
          </a:xfrm>
        </p:grpSpPr>
        <p:grpSp>
          <p:nvGrpSpPr>
            <p:cNvPr id="31749" name="Group 3"/>
            <p:cNvGrpSpPr>
              <a:grpSpLocks/>
            </p:cNvGrpSpPr>
            <p:nvPr/>
          </p:nvGrpSpPr>
          <p:grpSpPr bwMode="auto">
            <a:xfrm>
              <a:off x="2736" y="2304"/>
              <a:ext cx="1440" cy="1008"/>
              <a:chOff x="3312" y="1152"/>
              <a:chExt cx="1440" cy="1008"/>
            </a:xfrm>
          </p:grpSpPr>
          <p:sp>
            <p:nvSpPr>
              <p:cNvPr id="31772" name="AutoShape 4"/>
              <p:cNvSpPr>
                <a:spLocks noChangeArrowheads="1"/>
              </p:cNvSpPr>
              <p:nvPr/>
            </p:nvSpPr>
            <p:spPr bwMode="auto">
              <a:xfrm>
                <a:off x="3312" y="1248"/>
                <a:ext cx="1392" cy="864"/>
              </a:xfrm>
              <a:prstGeom prst="parallelogram">
                <a:avLst>
                  <a:gd name="adj" fmla="val 40278"/>
                </a:avLst>
              </a:prstGeom>
              <a:solidFill>
                <a:srgbClr val="FFFF99"/>
              </a:solidFill>
              <a:ln w="9525">
                <a:solidFill>
                  <a:srgbClr val="FFCC00"/>
                </a:solidFill>
                <a:miter lim="800000"/>
                <a:headEnd/>
                <a:tailEnd/>
              </a:ln>
            </p:spPr>
            <p:txBody>
              <a:bodyPr wrap="none" anchor="ctr"/>
              <a:lstStyle/>
              <a:p>
                <a:pPr eaLnBrk="0" hangingPunct="0"/>
                <a:endParaRPr lang="en-US"/>
              </a:p>
            </p:txBody>
          </p:sp>
          <p:sp useBgFill="1">
            <p:nvSpPr>
              <p:cNvPr id="31773" name="Oval 5"/>
              <p:cNvSpPr>
                <a:spLocks noChangeArrowheads="1"/>
              </p:cNvSpPr>
              <p:nvPr/>
            </p:nvSpPr>
            <p:spPr bwMode="auto">
              <a:xfrm>
                <a:off x="4080" y="1200"/>
                <a:ext cx="144" cy="240"/>
              </a:xfrm>
              <a:prstGeom prst="ellipse">
                <a:avLst/>
              </a:prstGeom>
              <a:ln w="9525">
                <a:noFill/>
                <a:round/>
                <a:headEnd/>
                <a:tailEnd/>
              </a:ln>
            </p:spPr>
            <p:txBody>
              <a:bodyPr wrap="none" anchor="ctr"/>
              <a:lstStyle/>
              <a:p>
                <a:pPr eaLnBrk="0" hangingPunct="0"/>
                <a:endParaRPr lang="en-US"/>
              </a:p>
            </p:txBody>
          </p:sp>
          <p:sp useBgFill="1">
            <p:nvSpPr>
              <p:cNvPr id="31774" name="Oval 6"/>
              <p:cNvSpPr>
                <a:spLocks noChangeArrowheads="1"/>
              </p:cNvSpPr>
              <p:nvPr/>
            </p:nvSpPr>
            <p:spPr bwMode="auto">
              <a:xfrm>
                <a:off x="3456" y="1776"/>
                <a:ext cx="144" cy="240"/>
              </a:xfrm>
              <a:prstGeom prst="ellipse">
                <a:avLst/>
              </a:prstGeom>
              <a:ln w="9525">
                <a:noFill/>
                <a:round/>
                <a:headEnd/>
                <a:tailEnd/>
              </a:ln>
            </p:spPr>
            <p:txBody>
              <a:bodyPr wrap="none" anchor="ctr"/>
              <a:lstStyle/>
              <a:p>
                <a:pPr eaLnBrk="0" hangingPunct="0"/>
                <a:endParaRPr lang="en-US"/>
              </a:p>
            </p:txBody>
          </p:sp>
          <p:sp>
            <p:nvSpPr>
              <p:cNvPr id="31775" name="Oval 7"/>
              <p:cNvSpPr>
                <a:spLocks noChangeArrowheads="1"/>
              </p:cNvSpPr>
              <p:nvPr/>
            </p:nvSpPr>
            <p:spPr bwMode="auto">
              <a:xfrm>
                <a:off x="3936" y="1344"/>
                <a:ext cx="288" cy="288"/>
              </a:xfrm>
              <a:prstGeom prst="ellipse">
                <a:avLst/>
              </a:prstGeom>
              <a:solidFill>
                <a:schemeClr val="bg1"/>
              </a:solidFill>
              <a:ln w="9525">
                <a:noFill/>
                <a:round/>
                <a:headEnd/>
                <a:tailEnd/>
              </a:ln>
            </p:spPr>
            <p:txBody>
              <a:bodyPr wrap="none" anchor="ctr"/>
              <a:lstStyle/>
              <a:p>
                <a:pPr eaLnBrk="0" hangingPunct="0"/>
                <a:endParaRPr lang="en-US"/>
              </a:p>
            </p:txBody>
          </p:sp>
          <p:sp>
            <p:nvSpPr>
              <p:cNvPr id="31776" name="Oval 8"/>
              <p:cNvSpPr>
                <a:spLocks noChangeArrowheads="1"/>
              </p:cNvSpPr>
              <p:nvPr/>
            </p:nvSpPr>
            <p:spPr bwMode="auto">
              <a:xfrm>
                <a:off x="4464" y="1152"/>
                <a:ext cx="288" cy="288"/>
              </a:xfrm>
              <a:prstGeom prst="ellipse">
                <a:avLst/>
              </a:prstGeom>
              <a:solidFill>
                <a:schemeClr val="bg1"/>
              </a:solidFill>
              <a:ln w="9525">
                <a:noFill/>
                <a:round/>
                <a:headEnd/>
                <a:tailEnd/>
              </a:ln>
            </p:spPr>
            <p:txBody>
              <a:bodyPr wrap="none" anchor="ctr"/>
              <a:lstStyle/>
              <a:p>
                <a:pPr eaLnBrk="0" hangingPunct="0"/>
                <a:endParaRPr lang="en-US"/>
              </a:p>
            </p:txBody>
          </p:sp>
          <p:sp useBgFill="1">
            <p:nvSpPr>
              <p:cNvPr id="31777" name="Oval 9"/>
              <p:cNvSpPr>
                <a:spLocks noChangeArrowheads="1"/>
              </p:cNvSpPr>
              <p:nvPr/>
            </p:nvSpPr>
            <p:spPr bwMode="auto">
              <a:xfrm>
                <a:off x="4080" y="1536"/>
                <a:ext cx="336" cy="240"/>
              </a:xfrm>
              <a:prstGeom prst="ellipse">
                <a:avLst/>
              </a:prstGeom>
              <a:ln w="9525">
                <a:noFill/>
                <a:round/>
                <a:headEnd/>
                <a:tailEnd/>
              </a:ln>
            </p:spPr>
            <p:txBody>
              <a:bodyPr wrap="none" anchor="ctr"/>
              <a:lstStyle/>
              <a:p>
                <a:pPr eaLnBrk="0" hangingPunct="0"/>
                <a:endParaRPr lang="en-US"/>
              </a:p>
            </p:txBody>
          </p:sp>
          <p:sp useBgFill="1">
            <p:nvSpPr>
              <p:cNvPr id="31778" name="Oval 10"/>
              <p:cNvSpPr>
                <a:spLocks noChangeArrowheads="1"/>
              </p:cNvSpPr>
              <p:nvPr/>
            </p:nvSpPr>
            <p:spPr bwMode="auto">
              <a:xfrm>
                <a:off x="3936" y="1920"/>
                <a:ext cx="144" cy="240"/>
              </a:xfrm>
              <a:prstGeom prst="ellipse">
                <a:avLst/>
              </a:prstGeom>
              <a:ln w="9525">
                <a:noFill/>
                <a:round/>
                <a:headEnd/>
                <a:tailEnd/>
              </a:ln>
            </p:spPr>
            <p:txBody>
              <a:bodyPr wrap="none" anchor="ctr"/>
              <a:lstStyle/>
              <a:p>
                <a:pPr eaLnBrk="0" hangingPunct="0"/>
                <a:endParaRPr lang="en-US"/>
              </a:p>
            </p:txBody>
          </p:sp>
        </p:grpSp>
        <p:grpSp>
          <p:nvGrpSpPr>
            <p:cNvPr id="31750" name="Group 11"/>
            <p:cNvGrpSpPr>
              <a:grpSpLocks/>
            </p:cNvGrpSpPr>
            <p:nvPr/>
          </p:nvGrpSpPr>
          <p:grpSpPr bwMode="auto">
            <a:xfrm>
              <a:off x="1296" y="2400"/>
              <a:ext cx="1392" cy="912"/>
              <a:chOff x="1248" y="2112"/>
              <a:chExt cx="1392" cy="912"/>
            </a:xfrm>
          </p:grpSpPr>
          <p:sp>
            <p:nvSpPr>
              <p:cNvPr id="31764" name="AutoShape 12"/>
              <p:cNvSpPr>
                <a:spLocks noChangeArrowheads="1"/>
              </p:cNvSpPr>
              <p:nvPr/>
            </p:nvSpPr>
            <p:spPr bwMode="auto">
              <a:xfrm>
                <a:off x="1248" y="2112"/>
                <a:ext cx="1392" cy="864"/>
              </a:xfrm>
              <a:prstGeom prst="parallelogram">
                <a:avLst>
                  <a:gd name="adj" fmla="val 40278"/>
                </a:avLst>
              </a:prstGeom>
              <a:solidFill>
                <a:srgbClr val="FFFF99"/>
              </a:solidFill>
              <a:ln w="9525">
                <a:solidFill>
                  <a:srgbClr val="FFCC00"/>
                </a:solidFill>
                <a:miter lim="800000"/>
                <a:headEnd/>
                <a:tailEnd/>
              </a:ln>
            </p:spPr>
            <p:txBody>
              <a:bodyPr wrap="none" anchor="ctr"/>
              <a:lstStyle/>
              <a:p>
                <a:pPr algn="ctr"/>
                <a:endParaRPr lang="en-US" sz="1800">
                  <a:solidFill>
                    <a:schemeClr val="tx1"/>
                  </a:solidFill>
                </a:endParaRPr>
              </a:p>
            </p:txBody>
          </p:sp>
          <p:sp>
            <p:nvSpPr>
              <p:cNvPr id="31765" name="Oval 13"/>
              <p:cNvSpPr>
                <a:spLocks noChangeArrowheads="1"/>
              </p:cNvSpPr>
              <p:nvPr/>
            </p:nvSpPr>
            <p:spPr bwMode="auto">
              <a:xfrm>
                <a:off x="1248" y="2736"/>
                <a:ext cx="288" cy="288"/>
              </a:xfrm>
              <a:prstGeom prst="ellipse">
                <a:avLst/>
              </a:prstGeom>
              <a:solidFill>
                <a:schemeClr val="bg1"/>
              </a:solidFill>
              <a:ln w="9525">
                <a:noFill/>
                <a:round/>
                <a:headEnd/>
                <a:tailEnd/>
              </a:ln>
            </p:spPr>
            <p:txBody>
              <a:bodyPr wrap="none" anchor="ctr"/>
              <a:lstStyle/>
              <a:p>
                <a:pPr eaLnBrk="0" hangingPunct="0"/>
                <a:endParaRPr lang="en-US"/>
              </a:p>
            </p:txBody>
          </p:sp>
          <p:grpSp>
            <p:nvGrpSpPr>
              <p:cNvPr id="31766" name="Group 14"/>
              <p:cNvGrpSpPr>
                <a:grpSpLocks/>
              </p:cNvGrpSpPr>
              <p:nvPr/>
            </p:nvGrpSpPr>
            <p:grpSpPr bwMode="auto">
              <a:xfrm>
                <a:off x="1488" y="2160"/>
                <a:ext cx="864" cy="720"/>
                <a:chOff x="1488" y="2160"/>
                <a:chExt cx="864" cy="720"/>
              </a:xfrm>
            </p:grpSpPr>
            <p:sp useBgFill="1">
              <p:nvSpPr>
                <p:cNvPr id="31767" name="Oval 15"/>
                <p:cNvSpPr>
                  <a:spLocks noChangeArrowheads="1"/>
                </p:cNvSpPr>
                <p:nvPr/>
              </p:nvSpPr>
              <p:spPr bwMode="auto">
                <a:xfrm>
                  <a:off x="2112" y="2304"/>
                  <a:ext cx="144" cy="240"/>
                </a:xfrm>
                <a:prstGeom prst="ellipse">
                  <a:avLst/>
                </a:prstGeom>
                <a:ln w="9525">
                  <a:noFill/>
                  <a:round/>
                  <a:headEnd/>
                  <a:tailEnd/>
                </a:ln>
              </p:spPr>
              <p:txBody>
                <a:bodyPr wrap="none" anchor="ctr"/>
                <a:lstStyle/>
                <a:p>
                  <a:pPr eaLnBrk="0" hangingPunct="0"/>
                  <a:endParaRPr lang="en-US"/>
                </a:p>
              </p:txBody>
            </p:sp>
            <p:sp>
              <p:nvSpPr>
                <p:cNvPr id="31768" name="Oval 16"/>
                <p:cNvSpPr>
                  <a:spLocks noChangeArrowheads="1"/>
                </p:cNvSpPr>
                <p:nvPr/>
              </p:nvSpPr>
              <p:spPr bwMode="auto">
                <a:xfrm>
                  <a:off x="1488" y="2352"/>
                  <a:ext cx="192" cy="192"/>
                </a:xfrm>
                <a:prstGeom prst="ellipse">
                  <a:avLst/>
                </a:prstGeom>
                <a:solidFill>
                  <a:schemeClr val="bg1"/>
                </a:solidFill>
                <a:ln w="9525">
                  <a:solidFill>
                    <a:srgbClr val="FFFFFF"/>
                  </a:solidFill>
                  <a:round/>
                  <a:headEnd/>
                  <a:tailEnd/>
                </a:ln>
              </p:spPr>
              <p:txBody>
                <a:bodyPr wrap="none" anchor="ctr"/>
                <a:lstStyle/>
                <a:p>
                  <a:pPr eaLnBrk="0" hangingPunct="0"/>
                  <a:endParaRPr lang="en-US"/>
                </a:p>
              </p:txBody>
            </p:sp>
            <p:sp>
              <p:nvSpPr>
                <p:cNvPr id="31769" name="Oval 17"/>
                <p:cNvSpPr>
                  <a:spLocks noChangeArrowheads="1"/>
                </p:cNvSpPr>
                <p:nvPr/>
              </p:nvSpPr>
              <p:spPr bwMode="auto">
                <a:xfrm>
                  <a:off x="1728" y="2160"/>
                  <a:ext cx="288" cy="288"/>
                </a:xfrm>
                <a:prstGeom prst="ellipse">
                  <a:avLst/>
                </a:prstGeom>
                <a:solidFill>
                  <a:schemeClr val="bg1"/>
                </a:solidFill>
                <a:ln w="9525">
                  <a:noFill/>
                  <a:round/>
                  <a:headEnd/>
                  <a:tailEnd/>
                </a:ln>
              </p:spPr>
              <p:txBody>
                <a:bodyPr wrap="none" anchor="ctr"/>
                <a:lstStyle/>
                <a:p>
                  <a:pPr eaLnBrk="0" hangingPunct="0"/>
                  <a:endParaRPr lang="en-US"/>
                </a:p>
              </p:txBody>
            </p:sp>
            <p:sp>
              <p:nvSpPr>
                <p:cNvPr id="31770" name="Oval 18"/>
                <p:cNvSpPr>
                  <a:spLocks noChangeArrowheads="1"/>
                </p:cNvSpPr>
                <p:nvPr/>
              </p:nvSpPr>
              <p:spPr bwMode="auto">
                <a:xfrm>
                  <a:off x="1920" y="2592"/>
                  <a:ext cx="288" cy="288"/>
                </a:xfrm>
                <a:prstGeom prst="ellipse">
                  <a:avLst/>
                </a:prstGeom>
                <a:solidFill>
                  <a:schemeClr val="bg1"/>
                </a:solidFill>
                <a:ln w="9525">
                  <a:noFill/>
                  <a:round/>
                  <a:headEnd/>
                  <a:tailEnd/>
                </a:ln>
              </p:spPr>
              <p:txBody>
                <a:bodyPr wrap="none" anchor="ctr"/>
                <a:lstStyle/>
                <a:p>
                  <a:pPr eaLnBrk="0" hangingPunct="0"/>
                  <a:endParaRPr lang="en-US"/>
                </a:p>
              </p:txBody>
            </p:sp>
            <p:sp useBgFill="1">
              <p:nvSpPr>
                <p:cNvPr id="31771" name="Oval 19"/>
                <p:cNvSpPr>
                  <a:spLocks noChangeArrowheads="1"/>
                </p:cNvSpPr>
                <p:nvPr/>
              </p:nvSpPr>
              <p:spPr bwMode="auto">
                <a:xfrm>
                  <a:off x="2208" y="2400"/>
                  <a:ext cx="144" cy="240"/>
                </a:xfrm>
                <a:prstGeom prst="ellipse">
                  <a:avLst/>
                </a:prstGeom>
                <a:ln w="9525">
                  <a:noFill/>
                  <a:round/>
                  <a:headEnd/>
                  <a:tailEnd/>
                </a:ln>
              </p:spPr>
              <p:txBody>
                <a:bodyPr wrap="none" anchor="ctr"/>
                <a:lstStyle/>
                <a:p>
                  <a:pPr eaLnBrk="0" hangingPunct="0"/>
                  <a:endParaRPr lang="en-US"/>
                </a:p>
              </p:txBody>
            </p:sp>
          </p:grpSp>
        </p:grpSp>
        <p:grpSp>
          <p:nvGrpSpPr>
            <p:cNvPr id="31751" name="Group 20"/>
            <p:cNvGrpSpPr>
              <a:grpSpLocks/>
            </p:cNvGrpSpPr>
            <p:nvPr/>
          </p:nvGrpSpPr>
          <p:grpSpPr bwMode="auto">
            <a:xfrm>
              <a:off x="3024" y="1200"/>
              <a:ext cx="1392" cy="912"/>
              <a:chOff x="3024" y="240"/>
              <a:chExt cx="1392" cy="912"/>
            </a:xfrm>
          </p:grpSpPr>
          <p:sp>
            <p:nvSpPr>
              <p:cNvPr id="31758" name="AutoShape 21"/>
              <p:cNvSpPr>
                <a:spLocks noChangeArrowheads="1"/>
              </p:cNvSpPr>
              <p:nvPr/>
            </p:nvSpPr>
            <p:spPr bwMode="auto">
              <a:xfrm>
                <a:off x="3024" y="240"/>
                <a:ext cx="1392" cy="864"/>
              </a:xfrm>
              <a:prstGeom prst="parallelogram">
                <a:avLst>
                  <a:gd name="adj" fmla="val 40278"/>
                </a:avLst>
              </a:prstGeom>
              <a:gradFill rotWithShape="1">
                <a:gsLst>
                  <a:gs pos="0">
                    <a:srgbClr val="FFFF99">
                      <a:alpha val="57999"/>
                    </a:srgbClr>
                  </a:gs>
                  <a:gs pos="100000">
                    <a:srgbClr val="F8F30D">
                      <a:alpha val="60001"/>
                    </a:srgbClr>
                  </a:gs>
                </a:gsLst>
                <a:path path="shape">
                  <a:fillToRect l="50000" t="50000" r="50000" b="50000"/>
                </a:path>
              </a:gradFill>
              <a:ln w="9525">
                <a:solidFill>
                  <a:srgbClr val="FFCC00"/>
                </a:solidFill>
                <a:miter lim="800000"/>
                <a:headEnd/>
                <a:tailEnd/>
              </a:ln>
            </p:spPr>
            <p:txBody>
              <a:bodyPr wrap="none" anchor="ctr"/>
              <a:lstStyle/>
              <a:p>
                <a:pPr eaLnBrk="0" hangingPunct="0"/>
                <a:endParaRPr lang="en-US"/>
              </a:p>
            </p:txBody>
          </p:sp>
          <p:sp>
            <p:nvSpPr>
              <p:cNvPr id="31759" name="Oval 22"/>
              <p:cNvSpPr>
                <a:spLocks noChangeArrowheads="1"/>
              </p:cNvSpPr>
              <p:nvPr/>
            </p:nvSpPr>
            <p:spPr bwMode="auto">
              <a:xfrm>
                <a:off x="3120" y="768"/>
                <a:ext cx="288" cy="288"/>
              </a:xfrm>
              <a:prstGeom prst="ellipse">
                <a:avLst/>
              </a:prstGeom>
              <a:solidFill>
                <a:schemeClr val="bg1"/>
              </a:solidFill>
              <a:ln w="9525">
                <a:noFill/>
                <a:round/>
                <a:headEnd/>
                <a:tailEnd/>
              </a:ln>
            </p:spPr>
            <p:txBody>
              <a:bodyPr wrap="none" anchor="ctr"/>
              <a:lstStyle/>
              <a:p>
                <a:pPr eaLnBrk="0" hangingPunct="0"/>
                <a:endParaRPr lang="en-US"/>
              </a:p>
            </p:txBody>
          </p:sp>
          <p:sp useBgFill="1">
            <p:nvSpPr>
              <p:cNvPr id="31760" name="Oval 23"/>
              <p:cNvSpPr>
                <a:spLocks noChangeArrowheads="1"/>
              </p:cNvSpPr>
              <p:nvPr/>
            </p:nvSpPr>
            <p:spPr bwMode="auto">
              <a:xfrm>
                <a:off x="3936" y="384"/>
                <a:ext cx="144" cy="240"/>
              </a:xfrm>
              <a:prstGeom prst="ellipse">
                <a:avLst/>
              </a:prstGeom>
              <a:ln w="9525">
                <a:noFill/>
                <a:round/>
                <a:headEnd/>
                <a:tailEnd/>
              </a:ln>
            </p:spPr>
            <p:txBody>
              <a:bodyPr wrap="none" anchor="ctr"/>
              <a:lstStyle/>
              <a:p>
                <a:pPr eaLnBrk="0" hangingPunct="0"/>
                <a:endParaRPr lang="en-US"/>
              </a:p>
            </p:txBody>
          </p:sp>
          <p:sp>
            <p:nvSpPr>
              <p:cNvPr id="31761" name="Oval 24"/>
              <p:cNvSpPr>
                <a:spLocks noChangeArrowheads="1"/>
              </p:cNvSpPr>
              <p:nvPr/>
            </p:nvSpPr>
            <p:spPr bwMode="auto">
              <a:xfrm>
                <a:off x="3216" y="864"/>
                <a:ext cx="288" cy="288"/>
              </a:xfrm>
              <a:prstGeom prst="ellipse">
                <a:avLst/>
              </a:prstGeom>
              <a:solidFill>
                <a:schemeClr val="bg1"/>
              </a:solidFill>
              <a:ln w="9525">
                <a:noFill/>
                <a:round/>
                <a:headEnd/>
                <a:tailEnd/>
              </a:ln>
            </p:spPr>
            <p:txBody>
              <a:bodyPr wrap="none" anchor="ctr"/>
              <a:lstStyle/>
              <a:p>
                <a:pPr eaLnBrk="0" hangingPunct="0"/>
                <a:endParaRPr lang="en-US"/>
              </a:p>
            </p:txBody>
          </p:sp>
          <p:sp>
            <p:nvSpPr>
              <p:cNvPr id="31762" name="Oval 25"/>
              <p:cNvSpPr>
                <a:spLocks noChangeArrowheads="1"/>
              </p:cNvSpPr>
              <p:nvPr/>
            </p:nvSpPr>
            <p:spPr bwMode="auto">
              <a:xfrm>
                <a:off x="3408" y="384"/>
                <a:ext cx="288" cy="288"/>
              </a:xfrm>
              <a:prstGeom prst="ellipse">
                <a:avLst/>
              </a:prstGeom>
              <a:solidFill>
                <a:schemeClr val="bg1"/>
              </a:solidFill>
              <a:ln w="9525">
                <a:noFill/>
                <a:round/>
                <a:headEnd/>
                <a:tailEnd/>
              </a:ln>
            </p:spPr>
            <p:txBody>
              <a:bodyPr wrap="none" anchor="ctr"/>
              <a:lstStyle/>
              <a:p>
                <a:pPr eaLnBrk="0" hangingPunct="0"/>
                <a:endParaRPr lang="en-US"/>
              </a:p>
            </p:txBody>
          </p:sp>
          <p:sp useBgFill="1">
            <p:nvSpPr>
              <p:cNvPr id="31763" name="Oval 26"/>
              <p:cNvSpPr>
                <a:spLocks noChangeArrowheads="1"/>
              </p:cNvSpPr>
              <p:nvPr/>
            </p:nvSpPr>
            <p:spPr bwMode="auto">
              <a:xfrm>
                <a:off x="4032" y="480"/>
                <a:ext cx="144" cy="240"/>
              </a:xfrm>
              <a:prstGeom prst="ellipse">
                <a:avLst/>
              </a:prstGeom>
              <a:ln w="9525">
                <a:noFill/>
                <a:round/>
                <a:headEnd/>
                <a:tailEnd/>
              </a:ln>
            </p:spPr>
            <p:txBody>
              <a:bodyPr wrap="none" anchor="ctr"/>
              <a:lstStyle/>
              <a:p>
                <a:pPr eaLnBrk="0" hangingPunct="0"/>
                <a:endParaRPr lang="en-US"/>
              </a:p>
            </p:txBody>
          </p:sp>
        </p:grpSp>
        <p:grpSp>
          <p:nvGrpSpPr>
            <p:cNvPr id="31752" name="Group 27"/>
            <p:cNvGrpSpPr>
              <a:grpSpLocks/>
            </p:cNvGrpSpPr>
            <p:nvPr/>
          </p:nvGrpSpPr>
          <p:grpSpPr bwMode="auto">
            <a:xfrm>
              <a:off x="1680" y="1200"/>
              <a:ext cx="1392" cy="864"/>
              <a:chOff x="3168" y="2352"/>
              <a:chExt cx="1392" cy="864"/>
            </a:xfrm>
          </p:grpSpPr>
          <p:sp>
            <p:nvSpPr>
              <p:cNvPr id="31753" name="AutoShape 28"/>
              <p:cNvSpPr>
                <a:spLocks noChangeArrowheads="1"/>
              </p:cNvSpPr>
              <p:nvPr/>
            </p:nvSpPr>
            <p:spPr bwMode="auto">
              <a:xfrm>
                <a:off x="3168" y="2352"/>
                <a:ext cx="1392" cy="864"/>
              </a:xfrm>
              <a:prstGeom prst="parallelogram">
                <a:avLst>
                  <a:gd name="adj" fmla="val 40278"/>
                </a:avLst>
              </a:prstGeom>
              <a:gradFill rotWithShape="0">
                <a:gsLst>
                  <a:gs pos="0">
                    <a:srgbClr val="FFFF99">
                      <a:alpha val="29999"/>
                    </a:srgbClr>
                  </a:gs>
                  <a:gs pos="100000">
                    <a:srgbClr val="F8F30D"/>
                  </a:gs>
                </a:gsLst>
                <a:lin ang="0" scaled="1"/>
              </a:gradFill>
              <a:ln w="9525">
                <a:solidFill>
                  <a:srgbClr val="FFCC00"/>
                </a:solidFill>
                <a:miter lim="800000"/>
                <a:headEnd/>
                <a:tailEnd/>
              </a:ln>
            </p:spPr>
            <p:txBody>
              <a:bodyPr wrap="none" anchor="ctr"/>
              <a:lstStyle/>
              <a:p>
                <a:pPr algn="ctr" eaLnBrk="0" hangingPunct="0"/>
                <a:endParaRPr lang="en-US" sz="1800">
                  <a:solidFill>
                    <a:schemeClr val="tx1"/>
                  </a:solidFill>
                </a:endParaRPr>
              </a:p>
            </p:txBody>
          </p:sp>
          <p:sp>
            <p:nvSpPr>
              <p:cNvPr id="31754" name="Oval 29"/>
              <p:cNvSpPr>
                <a:spLocks noChangeArrowheads="1"/>
              </p:cNvSpPr>
              <p:nvPr/>
            </p:nvSpPr>
            <p:spPr bwMode="auto">
              <a:xfrm>
                <a:off x="3504" y="2352"/>
                <a:ext cx="288" cy="288"/>
              </a:xfrm>
              <a:prstGeom prst="ellipse">
                <a:avLst/>
              </a:prstGeom>
              <a:solidFill>
                <a:schemeClr val="bg1"/>
              </a:solidFill>
              <a:ln w="9525">
                <a:noFill/>
                <a:round/>
                <a:headEnd/>
                <a:tailEnd/>
              </a:ln>
            </p:spPr>
            <p:txBody>
              <a:bodyPr wrap="none" anchor="ctr"/>
              <a:lstStyle/>
              <a:p>
                <a:pPr eaLnBrk="0" hangingPunct="0"/>
                <a:endParaRPr lang="en-US"/>
              </a:p>
            </p:txBody>
          </p:sp>
          <p:sp>
            <p:nvSpPr>
              <p:cNvPr id="31755" name="Oval 30"/>
              <p:cNvSpPr>
                <a:spLocks noChangeArrowheads="1"/>
              </p:cNvSpPr>
              <p:nvPr/>
            </p:nvSpPr>
            <p:spPr bwMode="auto">
              <a:xfrm>
                <a:off x="3360" y="2880"/>
                <a:ext cx="144" cy="240"/>
              </a:xfrm>
              <a:prstGeom prst="ellipse">
                <a:avLst/>
              </a:prstGeom>
              <a:solidFill>
                <a:schemeClr val="bg1"/>
              </a:solidFill>
              <a:ln w="9525">
                <a:noFill/>
                <a:round/>
                <a:headEnd/>
                <a:tailEnd/>
              </a:ln>
            </p:spPr>
            <p:txBody>
              <a:bodyPr wrap="none" anchor="ctr"/>
              <a:lstStyle/>
              <a:p>
                <a:pPr eaLnBrk="0" hangingPunct="0"/>
                <a:endParaRPr lang="en-US"/>
              </a:p>
            </p:txBody>
          </p:sp>
          <p:sp>
            <p:nvSpPr>
              <p:cNvPr id="31756" name="Oval 31"/>
              <p:cNvSpPr>
                <a:spLocks noChangeArrowheads="1"/>
              </p:cNvSpPr>
              <p:nvPr/>
            </p:nvSpPr>
            <p:spPr bwMode="auto">
              <a:xfrm>
                <a:off x="3600" y="2640"/>
                <a:ext cx="384" cy="240"/>
              </a:xfrm>
              <a:prstGeom prst="ellipse">
                <a:avLst/>
              </a:prstGeom>
              <a:solidFill>
                <a:schemeClr val="bg1"/>
              </a:solidFill>
              <a:ln w="9525">
                <a:noFill/>
                <a:round/>
                <a:headEnd/>
                <a:tailEnd/>
              </a:ln>
            </p:spPr>
            <p:txBody>
              <a:bodyPr wrap="none" anchor="ctr"/>
              <a:lstStyle/>
              <a:p>
                <a:pPr eaLnBrk="0" hangingPunct="0"/>
                <a:endParaRPr lang="en-US"/>
              </a:p>
            </p:txBody>
          </p:sp>
          <p:sp>
            <p:nvSpPr>
              <p:cNvPr id="31757" name="Oval 32"/>
              <p:cNvSpPr>
                <a:spLocks noChangeArrowheads="1"/>
              </p:cNvSpPr>
              <p:nvPr/>
            </p:nvSpPr>
            <p:spPr bwMode="auto">
              <a:xfrm>
                <a:off x="4032" y="2448"/>
                <a:ext cx="288" cy="288"/>
              </a:xfrm>
              <a:prstGeom prst="ellipse">
                <a:avLst/>
              </a:prstGeom>
              <a:solidFill>
                <a:schemeClr val="bg1"/>
              </a:solidFill>
              <a:ln w="9525">
                <a:noFill/>
                <a:round/>
                <a:headEnd/>
                <a:tailEnd/>
              </a:ln>
            </p:spPr>
            <p:txBody>
              <a:bodyPr wrap="none" anchor="ctr"/>
              <a:lstStyle/>
              <a:p>
                <a:pPr eaLnBrk="0" hangingPunct="0"/>
                <a:endParaRPr lang="en-US"/>
              </a:p>
            </p:txBody>
          </p:sp>
        </p:grpSp>
      </p:grpSp>
      <p:sp>
        <p:nvSpPr>
          <p:cNvPr id="31746" name="Rectangle 33"/>
          <p:cNvSpPr>
            <a:spLocks noGrp="1" noChangeArrowheads="1"/>
          </p:cNvSpPr>
          <p:nvPr>
            <p:ph type="title"/>
          </p:nvPr>
        </p:nvSpPr>
        <p:spPr/>
        <p:txBody>
          <a:bodyPr/>
          <a:lstStyle/>
          <a:p>
            <a:pPr eaLnBrk="1" hangingPunct="1"/>
            <a:r>
              <a:rPr lang="en-US" sz="4400" smtClean="0"/>
              <a:t>Swiss Cheese Model</a:t>
            </a:r>
          </a:p>
        </p:txBody>
      </p:sp>
      <p:sp>
        <p:nvSpPr>
          <p:cNvPr id="28706" name="Text Box 34"/>
          <p:cNvSpPr txBox="1">
            <a:spLocks noChangeArrowheads="1"/>
          </p:cNvSpPr>
          <p:nvPr/>
        </p:nvSpPr>
        <p:spPr bwMode="auto">
          <a:xfrm>
            <a:off x="3124200" y="5257800"/>
            <a:ext cx="2819400" cy="457200"/>
          </a:xfrm>
          <a:prstGeom prst="rect">
            <a:avLst/>
          </a:prstGeom>
          <a:noFill/>
          <a:ln w="9525" algn="ctr">
            <a:noFill/>
            <a:miter lim="800000"/>
            <a:headEnd/>
            <a:tailEnd/>
          </a:ln>
        </p:spPr>
        <p:txBody>
          <a:bodyPr>
            <a:spAutoFit/>
          </a:bodyPr>
          <a:lstStyle/>
          <a:p>
            <a:pPr algn="ctr"/>
            <a:r>
              <a:rPr lang="en-US" sz="2400">
                <a:solidFill>
                  <a:schemeClr val="tx1"/>
                </a:solidFill>
              </a:rPr>
              <a:t>Accident Barriers</a:t>
            </a:r>
          </a:p>
        </p:txBody>
      </p:sp>
      <p:sp>
        <p:nvSpPr>
          <p:cNvPr id="28707" name="Text Box 35"/>
          <p:cNvSpPr txBox="1">
            <a:spLocks noChangeArrowheads="1"/>
          </p:cNvSpPr>
          <p:nvPr/>
        </p:nvSpPr>
        <p:spPr bwMode="auto">
          <a:xfrm>
            <a:off x="1676400" y="6248400"/>
            <a:ext cx="5708650" cy="244475"/>
          </a:xfrm>
          <a:prstGeom prst="rect">
            <a:avLst/>
          </a:prstGeom>
          <a:noFill/>
          <a:ln w="9525" algn="ctr">
            <a:noFill/>
            <a:miter lim="800000"/>
            <a:headEnd/>
            <a:tailEnd/>
          </a:ln>
        </p:spPr>
        <p:txBody>
          <a:bodyPr wrap="none">
            <a:spAutoFit/>
          </a:bodyPr>
          <a:lstStyle/>
          <a:p>
            <a:pPr algn="ctr"/>
            <a:r>
              <a:rPr lang="en-US" sz="1000" b="1">
                <a:solidFill>
                  <a:schemeClr val="tx1"/>
                </a:solidFill>
              </a:rPr>
              <a:t>James Reason, Department of Psychology, University of Manchester, Manchester M13 9PL</a:t>
            </a:r>
            <a:r>
              <a:rPr lang="en-US" sz="1000">
                <a:solidFill>
                  <a:schemeClr val="tx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706"/>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0" nodeType="afterEffect">
                                  <p:stCondLst>
                                    <p:cond delay="500"/>
                                  </p:stCondLst>
                                  <p:childTnLst>
                                    <p:set>
                                      <p:cBhvr>
                                        <p:cTn id="11" dur="1" fill="hold">
                                          <p:stCondLst>
                                            <p:cond delay="0"/>
                                          </p:stCondLst>
                                        </p:cTn>
                                        <p:tgtEl>
                                          <p:spTgt spid="287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06" grpId="0"/>
      <p:bldP spid="2870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69" name="Group 2"/>
          <p:cNvGrpSpPr>
            <a:grpSpLocks/>
          </p:cNvGrpSpPr>
          <p:nvPr/>
        </p:nvGrpSpPr>
        <p:grpSpPr bwMode="auto">
          <a:xfrm>
            <a:off x="946150" y="914400"/>
            <a:ext cx="7512050" cy="4724400"/>
            <a:chOff x="864" y="96"/>
            <a:chExt cx="4732" cy="2976"/>
          </a:xfrm>
        </p:grpSpPr>
        <p:grpSp>
          <p:nvGrpSpPr>
            <p:cNvPr id="32777" name="Group 3"/>
            <p:cNvGrpSpPr>
              <a:grpSpLocks/>
            </p:cNvGrpSpPr>
            <p:nvPr/>
          </p:nvGrpSpPr>
          <p:grpSpPr bwMode="auto">
            <a:xfrm>
              <a:off x="864" y="96"/>
              <a:ext cx="4128" cy="2976"/>
              <a:chOff x="528" y="720"/>
              <a:chExt cx="2208" cy="1440"/>
            </a:xfrm>
          </p:grpSpPr>
          <p:grpSp>
            <p:nvGrpSpPr>
              <p:cNvPr id="32785" name="Group 4"/>
              <p:cNvGrpSpPr>
                <a:grpSpLocks/>
              </p:cNvGrpSpPr>
              <p:nvPr/>
            </p:nvGrpSpPr>
            <p:grpSpPr bwMode="auto">
              <a:xfrm>
                <a:off x="528" y="720"/>
                <a:ext cx="1440" cy="1008"/>
                <a:chOff x="3312" y="1152"/>
                <a:chExt cx="1440" cy="1008"/>
              </a:xfrm>
            </p:grpSpPr>
            <p:sp>
              <p:nvSpPr>
                <p:cNvPr id="32812" name="AutoShape 5"/>
                <p:cNvSpPr>
                  <a:spLocks noChangeArrowheads="1"/>
                </p:cNvSpPr>
                <p:nvPr/>
              </p:nvSpPr>
              <p:spPr bwMode="auto">
                <a:xfrm>
                  <a:off x="3312" y="1248"/>
                  <a:ext cx="1392" cy="864"/>
                </a:xfrm>
                <a:prstGeom prst="parallelogram">
                  <a:avLst>
                    <a:gd name="adj" fmla="val 40278"/>
                  </a:avLst>
                </a:prstGeom>
                <a:solidFill>
                  <a:srgbClr val="FFFF99"/>
                </a:solidFill>
                <a:ln w="9525">
                  <a:solidFill>
                    <a:srgbClr val="FFCC00"/>
                  </a:solidFill>
                  <a:miter lim="800000"/>
                  <a:headEnd/>
                  <a:tailEnd/>
                </a:ln>
              </p:spPr>
              <p:txBody>
                <a:bodyPr wrap="none" anchor="ctr"/>
                <a:lstStyle/>
                <a:p>
                  <a:pPr eaLnBrk="0" hangingPunct="0"/>
                  <a:endParaRPr lang="en-US"/>
                </a:p>
              </p:txBody>
            </p:sp>
            <p:sp useBgFill="1">
              <p:nvSpPr>
                <p:cNvPr id="32813" name="Oval 6"/>
                <p:cNvSpPr>
                  <a:spLocks noChangeArrowheads="1"/>
                </p:cNvSpPr>
                <p:nvPr/>
              </p:nvSpPr>
              <p:spPr bwMode="auto">
                <a:xfrm>
                  <a:off x="4080" y="1200"/>
                  <a:ext cx="144" cy="240"/>
                </a:xfrm>
                <a:prstGeom prst="ellipse">
                  <a:avLst/>
                </a:prstGeom>
                <a:ln w="9525">
                  <a:noFill/>
                  <a:round/>
                  <a:headEnd/>
                  <a:tailEnd/>
                </a:ln>
              </p:spPr>
              <p:txBody>
                <a:bodyPr wrap="none" anchor="ctr"/>
                <a:lstStyle/>
                <a:p>
                  <a:pPr eaLnBrk="0" hangingPunct="0"/>
                  <a:endParaRPr lang="en-US"/>
                </a:p>
              </p:txBody>
            </p:sp>
            <p:sp useBgFill="1">
              <p:nvSpPr>
                <p:cNvPr id="32814" name="Oval 7"/>
                <p:cNvSpPr>
                  <a:spLocks noChangeArrowheads="1"/>
                </p:cNvSpPr>
                <p:nvPr/>
              </p:nvSpPr>
              <p:spPr bwMode="auto">
                <a:xfrm>
                  <a:off x="3456" y="1776"/>
                  <a:ext cx="144" cy="240"/>
                </a:xfrm>
                <a:prstGeom prst="ellipse">
                  <a:avLst/>
                </a:prstGeom>
                <a:ln w="9525">
                  <a:noFill/>
                  <a:round/>
                  <a:headEnd/>
                  <a:tailEnd/>
                </a:ln>
              </p:spPr>
              <p:txBody>
                <a:bodyPr wrap="none" anchor="ctr"/>
                <a:lstStyle/>
                <a:p>
                  <a:pPr eaLnBrk="0" hangingPunct="0"/>
                  <a:endParaRPr lang="en-US"/>
                </a:p>
              </p:txBody>
            </p:sp>
            <p:sp>
              <p:nvSpPr>
                <p:cNvPr id="32815" name="Oval 8"/>
                <p:cNvSpPr>
                  <a:spLocks noChangeArrowheads="1"/>
                </p:cNvSpPr>
                <p:nvPr/>
              </p:nvSpPr>
              <p:spPr bwMode="auto">
                <a:xfrm>
                  <a:off x="3936" y="1344"/>
                  <a:ext cx="288" cy="288"/>
                </a:xfrm>
                <a:prstGeom prst="ellipse">
                  <a:avLst/>
                </a:prstGeom>
                <a:solidFill>
                  <a:schemeClr val="bg1"/>
                </a:solidFill>
                <a:ln w="9525">
                  <a:noFill/>
                  <a:round/>
                  <a:headEnd/>
                  <a:tailEnd/>
                </a:ln>
              </p:spPr>
              <p:txBody>
                <a:bodyPr wrap="none" anchor="ctr"/>
                <a:lstStyle/>
                <a:p>
                  <a:pPr eaLnBrk="0" hangingPunct="0"/>
                  <a:endParaRPr lang="en-US"/>
                </a:p>
              </p:txBody>
            </p:sp>
            <p:sp>
              <p:nvSpPr>
                <p:cNvPr id="32816" name="Oval 9"/>
                <p:cNvSpPr>
                  <a:spLocks noChangeArrowheads="1"/>
                </p:cNvSpPr>
                <p:nvPr/>
              </p:nvSpPr>
              <p:spPr bwMode="auto">
                <a:xfrm>
                  <a:off x="4464" y="1152"/>
                  <a:ext cx="288" cy="288"/>
                </a:xfrm>
                <a:prstGeom prst="ellipse">
                  <a:avLst/>
                </a:prstGeom>
                <a:solidFill>
                  <a:schemeClr val="bg1"/>
                </a:solidFill>
                <a:ln w="9525">
                  <a:noFill/>
                  <a:round/>
                  <a:headEnd/>
                  <a:tailEnd/>
                </a:ln>
              </p:spPr>
              <p:txBody>
                <a:bodyPr wrap="none" anchor="ctr"/>
                <a:lstStyle/>
                <a:p>
                  <a:pPr eaLnBrk="0" hangingPunct="0"/>
                  <a:endParaRPr lang="en-US"/>
                </a:p>
              </p:txBody>
            </p:sp>
            <p:sp useBgFill="1">
              <p:nvSpPr>
                <p:cNvPr id="32817" name="Oval 10"/>
                <p:cNvSpPr>
                  <a:spLocks noChangeArrowheads="1"/>
                </p:cNvSpPr>
                <p:nvPr/>
              </p:nvSpPr>
              <p:spPr bwMode="auto">
                <a:xfrm>
                  <a:off x="4080" y="1536"/>
                  <a:ext cx="336" cy="240"/>
                </a:xfrm>
                <a:prstGeom prst="ellipse">
                  <a:avLst/>
                </a:prstGeom>
                <a:ln w="9525">
                  <a:noFill/>
                  <a:round/>
                  <a:headEnd/>
                  <a:tailEnd/>
                </a:ln>
              </p:spPr>
              <p:txBody>
                <a:bodyPr wrap="none" anchor="ctr"/>
                <a:lstStyle/>
                <a:p>
                  <a:pPr eaLnBrk="0" hangingPunct="0"/>
                  <a:endParaRPr lang="en-US"/>
                </a:p>
              </p:txBody>
            </p:sp>
            <p:sp useBgFill="1">
              <p:nvSpPr>
                <p:cNvPr id="32818" name="Oval 11"/>
                <p:cNvSpPr>
                  <a:spLocks noChangeArrowheads="1"/>
                </p:cNvSpPr>
                <p:nvPr/>
              </p:nvSpPr>
              <p:spPr bwMode="auto">
                <a:xfrm>
                  <a:off x="3936" y="1920"/>
                  <a:ext cx="144" cy="240"/>
                </a:xfrm>
                <a:prstGeom prst="ellipse">
                  <a:avLst/>
                </a:prstGeom>
                <a:ln w="9525">
                  <a:noFill/>
                  <a:round/>
                  <a:headEnd/>
                  <a:tailEnd/>
                </a:ln>
              </p:spPr>
              <p:txBody>
                <a:bodyPr wrap="none" anchor="ctr"/>
                <a:lstStyle/>
                <a:p>
                  <a:pPr eaLnBrk="0" hangingPunct="0"/>
                  <a:endParaRPr lang="en-US"/>
                </a:p>
              </p:txBody>
            </p:sp>
          </p:grpSp>
          <p:grpSp>
            <p:nvGrpSpPr>
              <p:cNvPr id="32786" name="Group 12"/>
              <p:cNvGrpSpPr>
                <a:grpSpLocks/>
              </p:cNvGrpSpPr>
              <p:nvPr/>
            </p:nvGrpSpPr>
            <p:grpSpPr bwMode="auto">
              <a:xfrm>
                <a:off x="864" y="1008"/>
                <a:ext cx="1392" cy="912"/>
                <a:chOff x="1248" y="2112"/>
                <a:chExt cx="1392" cy="912"/>
              </a:xfrm>
            </p:grpSpPr>
            <p:sp>
              <p:nvSpPr>
                <p:cNvPr id="32804" name="AutoShape 13"/>
                <p:cNvSpPr>
                  <a:spLocks noChangeArrowheads="1"/>
                </p:cNvSpPr>
                <p:nvPr/>
              </p:nvSpPr>
              <p:spPr bwMode="auto">
                <a:xfrm>
                  <a:off x="1248" y="2112"/>
                  <a:ext cx="1392" cy="864"/>
                </a:xfrm>
                <a:prstGeom prst="parallelogram">
                  <a:avLst>
                    <a:gd name="adj" fmla="val 40278"/>
                  </a:avLst>
                </a:prstGeom>
                <a:solidFill>
                  <a:srgbClr val="FFFF99"/>
                </a:solidFill>
                <a:ln w="9525">
                  <a:solidFill>
                    <a:srgbClr val="FFCC00"/>
                  </a:solidFill>
                  <a:miter lim="800000"/>
                  <a:headEnd/>
                  <a:tailEnd/>
                </a:ln>
              </p:spPr>
              <p:txBody>
                <a:bodyPr wrap="none" anchor="ctr"/>
                <a:lstStyle/>
                <a:p>
                  <a:pPr algn="ctr"/>
                  <a:endParaRPr lang="en-US" sz="1800">
                    <a:solidFill>
                      <a:schemeClr val="tx1"/>
                    </a:solidFill>
                  </a:endParaRPr>
                </a:p>
              </p:txBody>
            </p:sp>
            <p:sp>
              <p:nvSpPr>
                <p:cNvPr id="32805" name="Oval 14"/>
                <p:cNvSpPr>
                  <a:spLocks noChangeArrowheads="1"/>
                </p:cNvSpPr>
                <p:nvPr/>
              </p:nvSpPr>
              <p:spPr bwMode="auto">
                <a:xfrm>
                  <a:off x="1248" y="2736"/>
                  <a:ext cx="288" cy="288"/>
                </a:xfrm>
                <a:prstGeom prst="ellipse">
                  <a:avLst/>
                </a:prstGeom>
                <a:solidFill>
                  <a:schemeClr val="bg1"/>
                </a:solidFill>
                <a:ln w="9525">
                  <a:noFill/>
                  <a:round/>
                  <a:headEnd/>
                  <a:tailEnd/>
                </a:ln>
              </p:spPr>
              <p:txBody>
                <a:bodyPr wrap="none" anchor="ctr"/>
                <a:lstStyle/>
                <a:p>
                  <a:pPr eaLnBrk="0" hangingPunct="0"/>
                  <a:endParaRPr lang="en-US"/>
                </a:p>
              </p:txBody>
            </p:sp>
            <p:grpSp>
              <p:nvGrpSpPr>
                <p:cNvPr id="32806" name="Group 15"/>
                <p:cNvGrpSpPr>
                  <a:grpSpLocks/>
                </p:cNvGrpSpPr>
                <p:nvPr/>
              </p:nvGrpSpPr>
              <p:grpSpPr bwMode="auto">
                <a:xfrm>
                  <a:off x="1488" y="2160"/>
                  <a:ext cx="864" cy="720"/>
                  <a:chOff x="1488" y="2160"/>
                  <a:chExt cx="864" cy="720"/>
                </a:xfrm>
              </p:grpSpPr>
              <p:sp useBgFill="1">
                <p:nvSpPr>
                  <p:cNvPr id="32807" name="Oval 16"/>
                  <p:cNvSpPr>
                    <a:spLocks noChangeArrowheads="1"/>
                  </p:cNvSpPr>
                  <p:nvPr/>
                </p:nvSpPr>
                <p:spPr bwMode="auto">
                  <a:xfrm>
                    <a:off x="2112" y="2304"/>
                    <a:ext cx="144" cy="240"/>
                  </a:xfrm>
                  <a:prstGeom prst="ellipse">
                    <a:avLst/>
                  </a:prstGeom>
                  <a:ln w="9525">
                    <a:noFill/>
                    <a:round/>
                    <a:headEnd/>
                    <a:tailEnd/>
                  </a:ln>
                </p:spPr>
                <p:txBody>
                  <a:bodyPr wrap="none" anchor="ctr"/>
                  <a:lstStyle/>
                  <a:p>
                    <a:pPr eaLnBrk="0" hangingPunct="0"/>
                    <a:endParaRPr lang="en-US"/>
                  </a:p>
                </p:txBody>
              </p:sp>
              <p:sp>
                <p:nvSpPr>
                  <p:cNvPr id="32808" name="Oval 17"/>
                  <p:cNvSpPr>
                    <a:spLocks noChangeArrowheads="1"/>
                  </p:cNvSpPr>
                  <p:nvPr/>
                </p:nvSpPr>
                <p:spPr bwMode="auto">
                  <a:xfrm>
                    <a:off x="1488" y="2352"/>
                    <a:ext cx="192" cy="192"/>
                  </a:xfrm>
                  <a:prstGeom prst="ellipse">
                    <a:avLst/>
                  </a:prstGeom>
                  <a:solidFill>
                    <a:schemeClr val="bg1"/>
                  </a:solidFill>
                  <a:ln w="9525">
                    <a:solidFill>
                      <a:srgbClr val="FFFFFF"/>
                    </a:solidFill>
                    <a:round/>
                    <a:headEnd/>
                    <a:tailEnd/>
                  </a:ln>
                </p:spPr>
                <p:txBody>
                  <a:bodyPr wrap="none" anchor="ctr"/>
                  <a:lstStyle/>
                  <a:p>
                    <a:pPr eaLnBrk="0" hangingPunct="0"/>
                    <a:endParaRPr lang="en-US"/>
                  </a:p>
                </p:txBody>
              </p:sp>
              <p:sp>
                <p:nvSpPr>
                  <p:cNvPr id="32809" name="Oval 18"/>
                  <p:cNvSpPr>
                    <a:spLocks noChangeArrowheads="1"/>
                  </p:cNvSpPr>
                  <p:nvPr/>
                </p:nvSpPr>
                <p:spPr bwMode="auto">
                  <a:xfrm>
                    <a:off x="1728" y="2160"/>
                    <a:ext cx="288" cy="288"/>
                  </a:xfrm>
                  <a:prstGeom prst="ellipse">
                    <a:avLst/>
                  </a:prstGeom>
                  <a:solidFill>
                    <a:schemeClr val="bg1"/>
                  </a:solidFill>
                  <a:ln w="9525">
                    <a:noFill/>
                    <a:round/>
                    <a:headEnd/>
                    <a:tailEnd/>
                  </a:ln>
                </p:spPr>
                <p:txBody>
                  <a:bodyPr wrap="none" anchor="ctr"/>
                  <a:lstStyle/>
                  <a:p>
                    <a:pPr eaLnBrk="0" hangingPunct="0"/>
                    <a:endParaRPr lang="en-US"/>
                  </a:p>
                </p:txBody>
              </p:sp>
              <p:sp>
                <p:nvSpPr>
                  <p:cNvPr id="32810" name="Oval 19"/>
                  <p:cNvSpPr>
                    <a:spLocks noChangeArrowheads="1"/>
                  </p:cNvSpPr>
                  <p:nvPr/>
                </p:nvSpPr>
                <p:spPr bwMode="auto">
                  <a:xfrm>
                    <a:off x="1920" y="2592"/>
                    <a:ext cx="288" cy="288"/>
                  </a:xfrm>
                  <a:prstGeom prst="ellipse">
                    <a:avLst/>
                  </a:prstGeom>
                  <a:solidFill>
                    <a:schemeClr val="bg1"/>
                  </a:solidFill>
                  <a:ln w="9525">
                    <a:noFill/>
                    <a:round/>
                    <a:headEnd/>
                    <a:tailEnd/>
                  </a:ln>
                </p:spPr>
                <p:txBody>
                  <a:bodyPr wrap="none" anchor="ctr"/>
                  <a:lstStyle/>
                  <a:p>
                    <a:pPr eaLnBrk="0" hangingPunct="0"/>
                    <a:endParaRPr lang="en-US"/>
                  </a:p>
                </p:txBody>
              </p:sp>
              <p:sp useBgFill="1">
                <p:nvSpPr>
                  <p:cNvPr id="32811" name="Oval 20"/>
                  <p:cNvSpPr>
                    <a:spLocks noChangeArrowheads="1"/>
                  </p:cNvSpPr>
                  <p:nvPr/>
                </p:nvSpPr>
                <p:spPr bwMode="auto">
                  <a:xfrm>
                    <a:off x="2208" y="2400"/>
                    <a:ext cx="144" cy="240"/>
                  </a:xfrm>
                  <a:prstGeom prst="ellipse">
                    <a:avLst/>
                  </a:prstGeom>
                  <a:ln w="9525">
                    <a:noFill/>
                    <a:round/>
                    <a:headEnd/>
                    <a:tailEnd/>
                  </a:ln>
                </p:spPr>
                <p:txBody>
                  <a:bodyPr wrap="none" anchor="ctr"/>
                  <a:lstStyle/>
                  <a:p>
                    <a:pPr eaLnBrk="0" hangingPunct="0"/>
                    <a:endParaRPr lang="en-US"/>
                  </a:p>
                </p:txBody>
              </p:sp>
            </p:grpSp>
          </p:grpSp>
          <p:grpSp>
            <p:nvGrpSpPr>
              <p:cNvPr id="32787" name="Group 21"/>
              <p:cNvGrpSpPr>
                <a:grpSpLocks/>
              </p:cNvGrpSpPr>
              <p:nvPr/>
            </p:nvGrpSpPr>
            <p:grpSpPr bwMode="auto">
              <a:xfrm>
                <a:off x="1104" y="1104"/>
                <a:ext cx="1392" cy="912"/>
                <a:chOff x="3024" y="240"/>
                <a:chExt cx="1392" cy="912"/>
              </a:xfrm>
            </p:grpSpPr>
            <p:sp>
              <p:nvSpPr>
                <p:cNvPr id="32798" name="AutoShape 22"/>
                <p:cNvSpPr>
                  <a:spLocks noChangeArrowheads="1"/>
                </p:cNvSpPr>
                <p:nvPr/>
              </p:nvSpPr>
              <p:spPr bwMode="auto">
                <a:xfrm>
                  <a:off x="3024" y="240"/>
                  <a:ext cx="1392" cy="864"/>
                </a:xfrm>
                <a:prstGeom prst="parallelogram">
                  <a:avLst>
                    <a:gd name="adj" fmla="val 40278"/>
                  </a:avLst>
                </a:prstGeom>
                <a:gradFill rotWithShape="1">
                  <a:gsLst>
                    <a:gs pos="0">
                      <a:srgbClr val="FFFF99">
                        <a:alpha val="57999"/>
                      </a:srgbClr>
                    </a:gs>
                    <a:gs pos="100000">
                      <a:srgbClr val="F8F30D">
                        <a:alpha val="60001"/>
                      </a:srgbClr>
                    </a:gs>
                  </a:gsLst>
                  <a:path path="shape">
                    <a:fillToRect l="50000" t="50000" r="50000" b="50000"/>
                  </a:path>
                </a:gradFill>
                <a:ln w="9525">
                  <a:solidFill>
                    <a:srgbClr val="FFCC00"/>
                  </a:solidFill>
                  <a:miter lim="800000"/>
                  <a:headEnd/>
                  <a:tailEnd/>
                </a:ln>
              </p:spPr>
              <p:txBody>
                <a:bodyPr wrap="none" anchor="ctr"/>
                <a:lstStyle/>
                <a:p>
                  <a:pPr eaLnBrk="0" hangingPunct="0"/>
                  <a:endParaRPr lang="en-US"/>
                </a:p>
              </p:txBody>
            </p:sp>
            <p:sp>
              <p:nvSpPr>
                <p:cNvPr id="32799" name="Oval 23"/>
                <p:cNvSpPr>
                  <a:spLocks noChangeArrowheads="1"/>
                </p:cNvSpPr>
                <p:nvPr/>
              </p:nvSpPr>
              <p:spPr bwMode="auto">
                <a:xfrm>
                  <a:off x="3120" y="768"/>
                  <a:ext cx="288" cy="288"/>
                </a:xfrm>
                <a:prstGeom prst="ellipse">
                  <a:avLst/>
                </a:prstGeom>
                <a:solidFill>
                  <a:schemeClr val="bg1"/>
                </a:solidFill>
                <a:ln w="9525">
                  <a:noFill/>
                  <a:round/>
                  <a:headEnd/>
                  <a:tailEnd/>
                </a:ln>
              </p:spPr>
              <p:txBody>
                <a:bodyPr wrap="none" anchor="ctr"/>
                <a:lstStyle/>
                <a:p>
                  <a:pPr eaLnBrk="0" hangingPunct="0"/>
                  <a:endParaRPr lang="en-US"/>
                </a:p>
              </p:txBody>
            </p:sp>
            <p:sp useBgFill="1">
              <p:nvSpPr>
                <p:cNvPr id="32800" name="Oval 24"/>
                <p:cNvSpPr>
                  <a:spLocks noChangeArrowheads="1"/>
                </p:cNvSpPr>
                <p:nvPr/>
              </p:nvSpPr>
              <p:spPr bwMode="auto">
                <a:xfrm>
                  <a:off x="3936" y="384"/>
                  <a:ext cx="144" cy="240"/>
                </a:xfrm>
                <a:prstGeom prst="ellipse">
                  <a:avLst/>
                </a:prstGeom>
                <a:ln w="9525">
                  <a:noFill/>
                  <a:round/>
                  <a:headEnd/>
                  <a:tailEnd/>
                </a:ln>
              </p:spPr>
              <p:txBody>
                <a:bodyPr wrap="none" anchor="ctr"/>
                <a:lstStyle/>
                <a:p>
                  <a:pPr eaLnBrk="0" hangingPunct="0"/>
                  <a:endParaRPr lang="en-US"/>
                </a:p>
              </p:txBody>
            </p:sp>
            <p:sp>
              <p:nvSpPr>
                <p:cNvPr id="32801" name="Oval 25"/>
                <p:cNvSpPr>
                  <a:spLocks noChangeArrowheads="1"/>
                </p:cNvSpPr>
                <p:nvPr/>
              </p:nvSpPr>
              <p:spPr bwMode="auto">
                <a:xfrm>
                  <a:off x="3216" y="864"/>
                  <a:ext cx="288" cy="288"/>
                </a:xfrm>
                <a:prstGeom prst="ellipse">
                  <a:avLst/>
                </a:prstGeom>
                <a:solidFill>
                  <a:schemeClr val="bg1"/>
                </a:solidFill>
                <a:ln w="9525">
                  <a:noFill/>
                  <a:round/>
                  <a:headEnd/>
                  <a:tailEnd/>
                </a:ln>
              </p:spPr>
              <p:txBody>
                <a:bodyPr wrap="none" anchor="ctr"/>
                <a:lstStyle/>
                <a:p>
                  <a:pPr eaLnBrk="0" hangingPunct="0"/>
                  <a:endParaRPr lang="en-US"/>
                </a:p>
              </p:txBody>
            </p:sp>
            <p:sp>
              <p:nvSpPr>
                <p:cNvPr id="32802" name="Oval 26"/>
                <p:cNvSpPr>
                  <a:spLocks noChangeArrowheads="1"/>
                </p:cNvSpPr>
                <p:nvPr/>
              </p:nvSpPr>
              <p:spPr bwMode="auto">
                <a:xfrm>
                  <a:off x="3408" y="384"/>
                  <a:ext cx="288" cy="288"/>
                </a:xfrm>
                <a:prstGeom prst="ellipse">
                  <a:avLst/>
                </a:prstGeom>
                <a:solidFill>
                  <a:schemeClr val="bg1"/>
                </a:solidFill>
                <a:ln w="9525">
                  <a:noFill/>
                  <a:round/>
                  <a:headEnd/>
                  <a:tailEnd/>
                </a:ln>
              </p:spPr>
              <p:txBody>
                <a:bodyPr wrap="none" anchor="ctr"/>
                <a:lstStyle/>
                <a:p>
                  <a:pPr eaLnBrk="0" hangingPunct="0"/>
                  <a:endParaRPr lang="en-US"/>
                </a:p>
              </p:txBody>
            </p:sp>
            <p:sp useBgFill="1">
              <p:nvSpPr>
                <p:cNvPr id="32803" name="Oval 27"/>
                <p:cNvSpPr>
                  <a:spLocks noChangeArrowheads="1"/>
                </p:cNvSpPr>
                <p:nvPr/>
              </p:nvSpPr>
              <p:spPr bwMode="auto">
                <a:xfrm>
                  <a:off x="4032" y="480"/>
                  <a:ext cx="144" cy="240"/>
                </a:xfrm>
                <a:prstGeom prst="ellipse">
                  <a:avLst/>
                </a:prstGeom>
                <a:ln w="9525">
                  <a:noFill/>
                  <a:round/>
                  <a:headEnd/>
                  <a:tailEnd/>
                </a:ln>
              </p:spPr>
              <p:txBody>
                <a:bodyPr wrap="none" anchor="ctr"/>
                <a:lstStyle/>
                <a:p>
                  <a:pPr eaLnBrk="0" hangingPunct="0"/>
                  <a:endParaRPr lang="en-US"/>
                </a:p>
              </p:txBody>
            </p:sp>
          </p:grpSp>
          <p:grpSp>
            <p:nvGrpSpPr>
              <p:cNvPr id="32788" name="Group 28"/>
              <p:cNvGrpSpPr>
                <a:grpSpLocks/>
              </p:cNvGrpSpPr>
              <p:nvPr/>
            </p:nvGrpSpPr>
            <p:grpSpPr bwMode="auto">
              <a:xfrm>
                <a:off x="1344" y="1296"/>
                <a:ext cx="1392" cy="864"/>
                <a:chOff x="3168" y="2352"/>
                <a:chExt cx="1392" cy="864"/>
              </a:xfrm>
            </p:grpSpPr>
            <p:sp>
              <p:nvSpPr>
                <p:cNvPr id="32793" name="AutoShape 29"/>
                <p:cNvSpPr>
                  <a:spLocks noChangeArrowheads="1"/>
                </p:cNvSpPr>
                <p:nvPr/>
              </p:nvSpPr>
              <p:spPr bwMode="auto">
                <a:xfrm>
                  <a:off x="3168" y="2352"/>
                  <a:ext cx="1392" cy="864"/>
                </a:xfrm>
                <a:prstGeom prst="parallelogram">
                  <a:avLst>
                    <a:gd name="adj" fmla="val 40278"/>
                  </a:avLst>
                </a:prstGeom>
                <a:gradFill rotWithShape="0">
                  <a:gsLst>
                    <a:gs pos="0">
                      <a:srgbClr val="FFFF99">
                        <a:alpha val="29999"/>
                      </a:srgbClr>
                    </a:gs>
                    <a:gs pos="100000">
                      <a:srgbClr val="F8F30D"/>
                    </a:gs>
                  </a:gsLst>
                  <a:path path="shape">
                    <a:fillToRect l="50000" t="50000" r="50000" b="50000"/>
                  </a:path>
                </a:gradFill>
                <a:ln w="9525">
                  <a:solidFill>
                    <a:srgbClr val="FFCC00"/>
                  </a:solidFill>
                  <a:miter lim="800000"/>
                  <a:headEnd/>
                  <a:tailEnd/>
                </a:ln>
              </p:spPr>
              <p:txBody>
                <a:bodyPr wrap="none" anchor="ctr"/>
                <a:lstStyle/>
                <a:p>
                  <a:pPr eaLnBrk="0" hangingPunct="0"/>
                  <a:endParaRPr lang="en-US"/>
                </a:p>
              </p:txBody>
            </p:sp>
            <p:sp>
              <p:nvSpPr>
                <p:cNvPr id="32794" name="Oval 30"/>
                <p:cNvSpPr>
                  <a:spLocks noChangeArrowheads="1"/>
                </p:cNvSpPr>
                <p:nvPr/>
              </p:nvSpPr>
              <p:spPr bwMode="auto">
                <a:xfrm>
                  <a:off x="3504" y="2352"/>
                  <a:ext cx="288" cy="288"/>
                </a:xfrm>
                <a:prstGeom prst="ellipse">
                  <a:avLst/>
                </a:prstGeom>
                <a:solidFill>
                  <a:schemeClr val="bg1"/>
                </a:solidFill>
                <a:ln w="9525">
                  <a:noFill/>
                  <a:round/>
                  <a:headEnd/>
                  <a:tailEnd/>
                </a:ln>
              </p:spPr>
              <p:txBody>
                <a:bodyPr wrap="none" anchor="ctr"/>
                <a:lstStyle/>
                <a:p>
                  <a:pPr eaLnBrk="0" hangingPunct="0"/>
                  <a:endParaRPr lang="en-US"/>
                </a:p>
              </p:txBody>
            </p:sp>
            <p:sp>
              <p:nvSpPr>
                <p:cNvPr id="32795" name="Oval 31"/>
                <p:cNvSpPr>
                  <a:spLocks noChangeArrowheads="1"/>
                </p:cNvSpPr>
                <p:nvPr/>
              </p:nvSpPr>
              <p:spPr bwMode="auto">
                <a:xfrm>
                  <a:off x="3360" y="2880"/>
                  <a:ext cx="144" cy="240"/>
                </a:xfrm>
                <a:prstGeom prst="ellipse">
                  <a:avLst/>
                </a:prstGeom>
                <a:solidFill>
                  <a:schemeClr val="bg1"/>
                </a:solidFill>
                <a:ln w="9525">
                  <a:noFill/>
                  <a:round/>
                  <a:headEnd/>
                  <a:tailEnd/>
                </a:ln>
              </p:spPr>
              <p:txBody>
                <a:bodyPr wrap="none" anchor="ctr"/>
                <a:lstStyle/>
                <a:p>
                  <a:pPr eaLnBrk="0" hangingPunct="0"/>
                  <a:endParaRPr lang="en-US"/>
                </a:p>
              </p:txBody>
            </p:sp>
            <p:sp>
              <p:nvSpPr>
                <p:cNvPr id="32796" name="Oval 32"/>
                <p:cNvSpPr>
                  <a:spLocks noChangeArrowheads="1"/>
                </p:cNvSpPr>
                <p:nvPr/>
              </p:nvSpPr>
              <p:spPr bwMode="auto">
                <a:xfrm>
                  <a:off x="3600" y="2640"/>
                  <a:ext cx="384" cy="240"/>
                </a:xfrm>
                <a:prstGeom prst="ellipse">
                  <a:avLst/>
                </a:prstGeom>
                <a:solidFill>
                  <a:schemeClr val="bg1"/>
                </a:solidFill>
                <a:ln w="9525">
                  <a:noFill/>
                  <a:round/>
                  <a:headEnd/>
                  <a:tailEnd/>
                </a:ln>
              </p:spPr>
              <p:txBody>
                <a:bodyPr wrap="none" anchor="ctr"/>
                <a:lstStyle/>
                <a:p>
                  <a:pPr eaLnBrk="0" hangingPunct="0"/>
                  <a:endParaRPr lang="en-US"/>
                </a:p>
              </p:txBody>
            </p:sp>
            <p:sp>
              <p:nvSpPr>
                <p:cNvPr id="32797" name="Oval 33"/>
                <p:cNvSpPr>
                  <a:spLocks noChangeArrowheads="1"/>
                </p:cNvSpPr>
                <p:nvPr/>
              </p:nvSpPr>
              <p:spPr bwMode="auto">
                <a:xfrm>
                  <a:off x="4032" y="2448"/>
                  <a:ext cx="288" cy="288"/>
                </a:xfrm>
                <a:prstGeom prst="ellipse">
                  <a:avLst/>
                </a:prstGeom>
                <a:solidFill>
                  <a:schemeClr val="bg1"/>
                </a:solidFill>
                <a:ln w="9525">
                  <a:noFill/>
                  <a:round/>
                  <a:headEnd/>
                  <a:tailEnd/>
                </a:ln>
              </p:spPr>
              <p:txBody>
                <a:bodyPr wrap="none" anchor="ctr"/>
                <a:lstStyle/>
                <a:p>
                  <a:pPr eaLnBrk="0" hangingPunct="0"/>
                  <a:endParaRPr lang="en-US"/>
                </a:p>
              </p:txBody>
            </p:sp>
          </p:grpSp>
          <p:sp>
            <p:nvSpPr>
              <p:cNvPr id="32789" name="Line 34"/>
              <p:cNvSpPr>
                <a:spLocks noChangeShapeType="1"/>
              </p:cNvSpPr>
              <p:nvPr/>
            </p:nvSpPr>
            <p:spPr bwMode="auto">
              <a:xfrm flipH="1" flipV="1">
                <a:off x="1728" y="1440"/>
                <a:ext cx="480" cy="528"/>
              </a:xfrm>
              <a:prstGeom prst="line">
                <a:avLst/>
              </a:prstGeom>
              <a:noFill/>
              <a:ln w="9525">
                <a:solidFill>
                  <a:schemeClr val="tx1"/>
                </a:solidFill>
                <a:round/>
                <a:headEnd type="stealth" w="lg" len="lg"/>
                <a:tailEnd/>
              </a:ln>
            </p:spPr>
            <p:txBody>
              <a:bodyPr wrap="none" anchor="ctr"/>
              <a:lstStyle/>
              <a:p>
                <a:endParaRPr lang="en-US"/>
              </a:p>
            </p:txBody>
          </p:sp>
          <p:sp>
            <p:nvSpPr>
              <p:cNvPr id="32790" name="Line 35"/>
              <p:cNvSpPr>
                <a:spLocks noChangeShapeType="1"/>
              </p:cNvSpPr>
              <p:nvPr/>
            </p:nvSpPr>
            <p:spPr bwMode="auto">
              <a:xfrm flipH="1" flipV="1">
                <a:off x="1536" y="1296"/>
                <a:ext cx="48" cy="48"/>
              </a:xfrm>
              <a:prstGeom prst="line">
                <a:avLst/>
              </a:prstGeom>
              <a:noFill/>
              <a:ln w="9525">
                <a:solidFill>
                  <a:schemeClr val="tx1"/>
                </a:solidFill>
                <a:round/>
                <a:headEnd type="stealth" w="med" len="med"/>
                <a:tailEnd/>
              </a:ln>
            </p:spPr>
            <p:txBody>
              <a:bodyPr wrap="none" anchor="ctr"/>
              <a:lstStyle/>
              <a:p>
                <a:endParaRPr lang="en-US"/>
              </a:p>
            </p:txBody>
          </p:sp>
          <p:sp>
            <p:nvSpPr>
              <p:cNvPr id="32791" name="Line 36"/>
              <p:cNvSpPr>
                <a:spLocks noChangeShapeType="1"/>
              </p:cNvSpPr>
              <p:nvPr/>
            </p:nvSpPr>
            <p:spPr bwMode="auto">
              <a:xfrm flipH="1" flipV="1">
                <a:off x="1392" y="1104"/>
                <a:ext cx="48" cy="48"/>
              </a:xfrm>
              <a:prstGeom prst="line">
                <a:avLst/>
              </a:prstGeom>
              <a:noFill/>
              <a:ln w="9525">
                <a:solidFill>
                  <a:schemeClr val="tx1"/>
                </a:solidFill>
                <a:round/>
                <a:headEnd type="stealth" w="med" len="med"/>
                <a:tailEnd/>
              </a:ln>
            </p:spPr>
            <p:txBody>
              <a:bodyPr wrap="none" anchor="ctr"/>
              <a:lstStyle/>
              <a:p>
                <a:endParaRPr lang="en-US"/>
              </a:p>
            </p:txBody>
          </p:sp>
          <p:sp>
            <p:nvSpPr>
              <p:cNvPr id="32792" name="Line 37"/>
              <p:cNvSpPr>
                <a:spLocks noChangeShapeType="1"/>
              </p:cNvSpPr>
              <p:nvPr/>
            </p:nvSpPr>
            <p:spPr bwMode="auto">
              <a:xfrm flipH="1" flipV="1">
                <a:off x="1248" y="960"/>
                <a:ext cx="48" cy="48"/>
              </a:xfrm>
              <a:prstGeom prst="line">
                <a:avLst/>
              </a:prstGeom>
              <a:noFill/>
              <a:ln w="9525">
                <a:solidFill>
                  <a:schemeClr val="tx1"/>
                </a:solidFill>
                <a:round/>
                <a:headEnd type="stealth" w="med" len="med"/>
                <a:tailEnd/>
              </a:ln>
            </p:spPr>
            <p:txBody>
              <a:bodyPr wrap="none" anchor="ctr"/>
              <a:lstStyle/>
              <a:p>
                <a:endParaRPr lang="en-US"/>
              </a:p>
            </p:txBody>
          </p:sp>
        </p:grpSp>
        <p:sp>
          <p:nvSpPr>
            <p:cNvPr id="32778" name="Text Box 38"/>
            <p:cNvSpPr txBox="1">
              <a:spLocks noChangeArrowheads="1"/>
            </p:cNvSpPr>
            <p:nvPr/>
          </p:nvSpPr>
          <p:spPr bwMode="auto">
            <a:xfrm>
              <a:off x="1980" y="192"/>
              <a:ext cx="1116" cy="404"/>
            </a:xfrm>
            <a:prstGeom prst="rect">
              <a:avLst/>
            </a:prstGeom>
            <a:noFill/>
            <a:ln w="9525" algn="ctr">
              <a:noFill/>
              <a:miter lim="800000"/>
              <a:headEnd/>
              <a:tailEnd/>
            </a:ln>
          </p:spPr>
          <p:txBody>
            <a:bodyPr wrap="none">
              <a:spAutoFit/>
            </a:bodyPr>
            <a:lstStyle/>
            <a:p>
              <a:pPr algn="ctr"/>
              <a:r>
                <a:rPr lang="en-US" sz="1800" b="1">
                  <a:solidFill>
                    <a:srgbClr val="FF0000"/>
                  </a:solidFill>
                </a:rPr>
                <a:t>Organizational</a:t>
              </a:r>
            </a:p>
            <a:p>
              <a:pPr algn="ctr"/>
              <a:r>
                <a:rPr lang="en-US" sz="1800" b="1">
                  <a:solidFill>
                    <a:srgbClr val="FF0000"/>
                  </a:solidFill>
                </a:rPr>
                <a:t>Influences</a:t>
              </a:r>
            </a:p>
          </p:txBody>
        </p:sp>
        <p:sp>
          <p:nvSpPr>
            <p:cNvPr id="32779" name="Text Box 39"/>
            <p:cNvSpPr txBox="1">
              <a:spLocks noChangeArrowheads="1"/>
            </p:cNvSpPr>
            <p:nvPr/>
          </p:nvSpPr>
          <p:spPr bwMode="auto">
            <a:xfrm>
              <a:off x="2892" y="460"/>
              <a:ext cx="940" cy="404"/>
            </a:xfrm>
            <a:prstGeom prst="rect">
              <a:avLst/>
            </a:prstGeom>
            <a:noFill/>
            <a:ln w="9525" algn="ctr">
              <a:noFill/>
              <a:miter lim="800000"/>
              <a:headEnd/>
              <a:tailEnd/>
            </a:ln>
          </p:spPr>
          <p:txBody>
            <a:bodyPr wrap="none">
              <a:spAutoFit/>
            </a:bodyPr>
            <a:lstStyle/>
            <a:p>
              <a:pPr algn="ctr"/>
              <a:r>
                <a:rPr lang="en-US" sz="1800" b="1">
                  <a:solidFill>
                    <a:srgbClr val="FF0000"/>
                  </a:solidFill>
                </a:rPr>
                <a:t>Unsafe</a:t>
              </a:r>
            </a:p>
            <a:p>
              <a:pPr algn="ctr"/>
              <a:r>
                <a:rPr lang="en-US" sz="1800" b="1">
                  <a:solidFill>
                    <a:srgbClr val="FF0000"/>
                  </a:solidFill>
                </a:rPr>
                <a:t>Supervision</a:t>
              </a:r>
            </a:p>
          </p:txBody>
        </p:sp>
        <p:sp>
          <p:nvSpPr>
            <p:cNvPr id="32780" name="Text Box 40"/>
            <p:cNvSpPr txBox="1">
              <a:spLocks noChangeArrowheads="1"/>
            </p:cNvSpPr>
            <p:nvPr/>
          </p:nvSpPr>
          <p:spPr bwMode="auto">
            <a:xfrm>
              <a:off x="3640" y="844"/>
              <a:ext cx="1460" cy="404"/>
            </a:xfrm>
            <a:prstGeom prst="rect">
              <a:avLst/>
            </a:prstGeom>
            <a:noFill/>
            <a:ln w="9525" algn="ctr">
              <a:noFill/>
              <a:miter lim="800000"/>
              <a:headEnd/>
              <a:tailEnd/>
            </a:ln>
          </p:spPr>
          <p:txBody>
            <a:bodyPr wrap="none">
              <a:spAutoFit/>
            </a:bodyPr>
            <a:lstStyle/>
            <a:p>
              <a:pPr algn="ctr"/>
              <a:r>
                <a:rPr lang="en-US" sz="1800" b="1">
                  <a:solidFill>
                    <a:srgbClr val="FF0000"/>
                  </a:solidFill>
                </a:rPr>
                <a:t>Preconditions Exist</a:t>
              </a:r>
            </a:p>
            <a:p>
              <a:pPr algn="ctr"/>
              <a:r>
                <a:rPr lang="en-US" sz="1800" b="1">
                  <a:solidFill>
                    <a:srgbClr val="FF0000"/>
                  </a:solidFill>
                </a:rPr>
                <a:t>For Unsafe Act</a:t>
              </a:r>
            </a:p>
          </p:txBody>
        </p:sp>
        <p:sp>
          <p:nvSpPr>
            <p:cNvPr id="32781" name="Text Box 41"/>
            <p:cNvSpPr txBox="1">
              <a:spLocks noChangeArrowheads="1"/>
            </p:cNvSpPr>
            <p:nvPr/>
          </p:nvSpPr>
          <p:spPr bwMode="auto">
            <a:xfrm>
              <a:off x="4580" y="1344"/>
              <a:ext cx="868" cy="231"/>
            </a:xfrm>
            <a:prstGeom prst="rect">
              <a:avLst/>
            </a:prstGeom>
            <a:noFill/>
            <a:ln w="9525" algn="ctr">
              <a:noFill/>
              <a:miter lim="800000"/>
              <a:headEnd/>
              <a:tailEnd/>
            </a:ln>
          </p:spPr>
          <p:txBody>
            <a:bodyPr wrap="none">
              <a:spAutoFit/>
            </a:bodyPr>
            <a:lstStyle/>
            <a:p>
              <a:pPr algn="ctr"/>
              <a:r>
                <a:rPr lang="en-US" sz="1800" b="1">
                  <a:solidFill>
                    <a:srgbClr val="FF0000"/>
                  </a:solidFill>
                </a:rPr>
                <a:t>Unsafe Act</a:t>
              </a:r>
            </a:p>
          </p:txBody>
        </p:sp>
        <p:sp>
          <p:nvSpPr>
            <p:cNvPr id="32782" name="Text Box 42"/>
            <p:cNvSpPr txBox="1">
              <a:spLocks noChangeArrowheads="1"/>
            </p:cNvSpPr>
            <p:nvPr/>
          </p:nvSpPr>
          <p:spPr bwMode="auto">
            <a:xfrm>
              <a:off x="3072" y="192"/>
              <a:ext cx="516" cy="231"/>
            </a:xfrm>
            <a:prstGeom prst="rect">
              <a:avLst/>
            </a:prstGeom>
            <a:noFill/>
            <a:ln w="9525" algn="ctr">
              <a:noFill/>
              <a:miter lim="800000"/>
              <a:headEnd/>
              <a:tailEnd/>
            </a:ln>
          </p:spPr>
          <p:txBody>
            <a:bodyPr wrap="none">
              <a:spAutoFit/>
            </a:bodyPr>
            <a:lstStyle/>
            <a:p>
              <a:pPr algn="ctr"/>
              <a:r>
                <a:rPr lang="en-US" sz="1800">
                  <a:solidFill>
                    <a:schemeClr val="tx1"/>
                  </a:solidFill>
                </a:rPr>
                <a:t>Latent</a:t>
              </a:r>
            </a:p>
          </p:txBody>
        </p:sp>
        <p:sp>
          <p:nvSpPr>
            <p:cNvPr id="32783" name="Text Box 43"/>
            <p:cNvSpPr txBox="1">
              <a:spLocks noChangeArrowheads="1"/>
            </p:cNvSpPr>
            <p:nvPr/>
          </p:nvSpPr>
          <p:spPr bwMode="auto">
            <a:xfrm>
              <a:off x="4080" y="480"/>
              <a:ext cx="516" cy="231"/>
            </a:xfrm>
            <a:prstGeom prst="rect">
              <a:avLst/>
            </a:prstGeom>
            <a:noFill/>
            <a:ln w="9525" algn="ctr">
              <a:noFill/>
              <a:miter lim="800000"/>
              <a:headEnd/>
              <a:tailEnd/>
            </a:ln>
          </p:spPr>
          <p:txBody>
            <a:bodyPr wrap="none">
              <a:spAutoFit/>
            </a:bodyPr>
            <a:lstStyle/>
            <a:p>
              <a:pPr algn="ctr"/>
              <a:r>
                <a:rPr lang="en-US" sz="1800">
                  <a:solidFill>
                    <a:schemeClr val="tx1"/>
                  </a:solidFill>
                </a:rPr>
                <a:t>Latent</a:t>
              </a:r>
            </a:p>
          </p:txBody>
        </p:sp>
        <p:sp>
          <p:nvSpPr>
            <p:cNvPr id="32784" name="Text Box 44"/>
            <p:cNvSpPr txBox="1">
              <a:spLocks noChangeArrowheads="1"/>
            </p:cNvSpPr>
            <p:nvPr/>
          </p:nvSpPr>
          <p:spPr bwMode="auto">
            <a:xfrm>
              <a:off x="5040" y="816"/>
              <a:ext cx="556" cy="404"/>
            </a:xfrm>
            <a:prstGeom prst="rect">
              <a:avLst/>
            </a:prstGeom>
            <a:noFill/>
            <a:ln w="9525" algn="ctr">
              <a:noFill/>
              <a:miter lim="800000"/>
              <a:headEnd/>
              <a:tailEnd/>
            </a:ln>
          </p:spPr>
          <p:txBody>
            <a:bodyPr wrap="none">
              <a:spAutoFit/>
            </a:bodyPr>
            <a:lstStyle/>
            <a:p>
              <a:pPr algn="ctr"/>
              <a:r>
                <a:rPr lang="en-US" sz="1800">
                  <a:solidFill>
                    <a:schemeClr val="tx1"/>
                  </a:solidFill>
                </a:rPr>
                <a:t>Latent/</a:t>
              </a:r>
            </a:p>
            <a:p>
              <a:pPr algn="ctr"/>
              <a:r>
                <a:rPr lang="en-US" sz="1800">
                  <a:solidFill>
                    <a:schemeClr val="tx1"/>
                  </a:solidFill>
                </a:rPr>
                <a:t>Active</a:t>
              </a:r>
            </a:p>
          </p:txBody>
        </p:sp>
      </p:grpSp>
      <p:sp>
        <p:nvSpPr>
          <p:cNvPr id="32770" name="Text Box 45"/>
          <p:cNvSpPr txBox="1">
            <a:spLocks noChangeArrowheads="1"/>
          </p:cNvSpPr>
          <p:nvPr/>
        </p:nvSpPr>
        <p:spPr bwMode="auto">
          <a:xfrm>
            <a:off x="8185150" y="2819400"/>
            <a:ext cx="806450" cy="366713"/>
          </a:xfrm>
          <a:prstGeom prst="rect">
            <a:avLst/>
          </a:prstGeom>
          <a:noFill/>
          <a:ln w="9525" algn="ctr">
            <a:noFill/>
            <a:miter lim="800000"/>
            <a:headEnd/>
            <a:tailEnd/>
          </a:ln>
        </p:spPr>
        <p:txBody>
          <a:bodyPr wrap="none">
            <a:spAutoFit/>
          </a:bodyPr>
          <a:lstStyle/>
          <a:p>
            <a:pPr algn="ctr"/>
            <a:r>
              <a:rPr lang="en-US" sz="1800">
                <a:solidFill>
                  <a:schemeClr val="tx1"/>
                </a:solidFill>
              </a:rPr>
              <a:t>Active</a:t>
            </a:r>
          </a:p>
        </p:txBody>
      </p:sp>
      <p:sp>
        <p:nvSpPr>
          <p:cNvPr id="32771" name="Text Box 46"/>
          <p:cNvSpPr txBox="1">
            <a:spLocks noChangeArrowheads="1"/>
          </p:cNvSpPr>
          <p:nvPr/>
        </p:nvSpPr>
        <p:spPr bwMode="auto">
          <a:xfrm>
            <a:off x="6807200" y="5105400"/>
            <a:ext cx="1327150" cy="915988"/>
          </a:xfrm>
          <a:prstGeom prst="rect">
            <a:avLst/>
          </a:prstGeom>
          <a:noFill/>
          <a:ln w="9525" algn="ctr">
            <a:noFill/>
            <a:miter lim="800000"/>
            <a:headEnd/>
            <a:tailEnd/>
          </a:ln>
        </p:spPr>
        <p:txBody>
          <a:bodyPr wrap="none">
            <a:spAutoFit/>
          </a:bodyPr>
          <a:lstStyle/>
          <a:p>
            <a:pPr algn="ctr"/>
            <a:r>
              <a:rPr lang="en-US" sz="1800">
                <a:solidFill>
                  <a:schemeClr val="tx1"/>
                </a:solidFill>
              </a:rPr>
              <a:t>Accident or</a:t>
            </a:r>
          </a:p>
          <a:p>
            <a:pPr algn="ctr"/>
            <a:r>
              <a:rPr lang="en-US" sz="1800">
                <a:solidFill>
                  <a:schemeClr val="tx1"/>
                </a:solidFill>
              </a:rPr>
              <a:t>Incident</a:t>
            </a:r>
          </a:p>
          <a:p>
            <a:pPr algn="ctr"/>
            <a:endParaRPr lang="en-US" sz="1800">
              <a:solidFill>
                <a:schemeClr val="tx1"/>
              </a:solidFill>
            </a:endParaRPr>
          </a:p>
        </p:txBody>
      </p:sp>
      <p:sp>
        <p:nvSpPr>
          <p:cNvPr id="32772" name="Text Box 47"/>
          <p:cNvSpPr txBox="1">
            <a:spLocks noChangeArrowheads="1"/>
          </p:cNvSpPr>
          <p:nvPr/>
        </p:nvSpPr>
        <p:spPr bwMode="auto">
          <a:xfrm>
            <a:off x="381000" y="5181600"/>
            <a:ext cx="1911350" cy="641350"/>
          </a:xfrm>
          <a:prstGeom prst="rect">
            <a:avLst/>
          </a:prstGeom>
          <a:noFill/>
          <a:ln w="9525" algn="ctr">
            <a:noFill/>
            <a:miter lim="800000"/>
            <a:headEnd/>
            <a:tailEnd/>
          </a:ln>
        </p:spPr>
        <p:txBody>
          <a:bodyPr wrap="none">
            <a:spAutoFit/>
          </a:bodyPr>
          <a:lstStyle/>
          <a:p>
            <a:pPr algn="ctr"/>
            <a:r>
              <a:rPr lang="en-US" sz="1800">
                <a:solidFill>
                  <a:schemeClr val="tx1"/>
                </a:solidFill>
              </a:rPr>
              <a:t>Failed or Missing</a:t>
            </a:r>
          </a:p>
          <a:p>
            <a:pPr algn="ctr"/>
            <a:r>
              <a:rPr lang="en-US" sz="1800">
                <a:solidFill>
                  <a:schemeClr val="tx1"/>
                </a:solidFill>
              </a:rPr>
              <a:t>Barriers</a:t>
            </a:r>
          </a:p>
        </p:txBody>
      </p:sp>
      <p:sp>
        <p:nvSpPr>
          <p:cNvPr id="32773" name="Line 48"/>
          <p:cNvSpPr>
            <a:spLocks noChangeShapeType="1"/>
          </p:cNvSpPr>
          <p:nvPr/>
        </p:nvSpPr>
        <p:spPr bwMode="auto">
          <a:xfrm flipV="1">
            <a:off x="838200" y="4038600"/>
            <a:ext cx="381000" cy="1066800"/>
          </a:xfrm>
          <a:prstGeom prst="line">
            <a:avLst/>
          </a:prstGeom>
          <a:noFill/>
          <a:ln w="9525">
            <a:solidFill>
              <a:schemeClr val="tx1"/>
            </a:solidFill>
            <a:round/>
            <a:headEnd/>
            <a:tailEnd type="stealth" w="lg" len="lg"/>
          </a:ln>
        </p:spPr>
        <p:txBody>
          <a:bodyPr wrap="none" anchor="ctr"/>
          <a:lstStyle/>
          <a:p>
            <a:endParaRPr lang="en-US"/>
          </a:p>
        </p:txBody>
      </p:sp>
      <p:sp>
        <p:nvSpPr>
          <p:cNvPr id="32774" name="Line 49"/>
          <p:cNvSpPr>
            <a:spLocks noChangeShapeType="1"/>
          </p:cNvSpPr>
          <p:nvPr/>
        </p:nvSpPr>
        <p:spPr bwMode="auto">
          <a:xfrm flipV="1">
            <a:off x="1905000" y="4876800"/>
            <a:ext cx="609600" cy="304800"/>
          </a:xfrm>
          <a:prstGeom prst="line">
            <a:avLst/>
          </a:prstGeom>
          <a:noFill/>
          <a:ln w="9525">
            <a:solidFill>
              <a:schemeClr val="tx1"/>
            </a:solidFill>
            <a:round/>
            <a:headEnd/>
            <a:tailEnd type="stealth" w="lg" len="lg"/>
          </a:ln>
        </p:spPr>
        <p:txBody>
          <a:bodyPr wrap="none" anchor="ctr"/>
          <a:lstStyle/>
          <a:p>
            <a:endParaRPr lang="en-US"/>
          </a:p>
        </p:txBody>
      </p:sp>
      <p:sp>
        <p:nvSpPr>
          <p:cNvPr id="32775" name="Line 50"/>
          <p:cNvSpPr>
            <a:spLocks noChangeShapeType="1"/>
          </p:cNvSpPr>
          <p:nvPr/>
        </p:nvSpPr>
        <p:spPr bwMode="auto">
          <a:xfrm flipV="1">
            <a:off x="2286000" y="5486400"/>
            <a:ext cx="838200" cy="0"/>
          </a:xfrm>
          <a:prstGeom prst="line">
            <a:avLst/>
          </a:prstGeom>
          <a:noFill/>
          <a:ln w="9525">
            <a:solidFill>
              <a:schemeClr val="tx1"/>
            </a:solidFill>
            <a:round/>
            <a:headEnd/>
            <a:tailEnd type="stealth" w="lg" len="lg"/>
          </a:ln>
        </p:spPr>
        <p:txBody>
          <a:bodyPr wrap="none" anchor="ctr"/>
          <a:lstStyle/>
          <a:p>
            <a:endParaRPr lang="en-US"/>
          </a:p>
        </p:txBody>
      </p:sp>
      <p:sp>
        <p:nvSpPr>
          <p:cNvPr id="32776" name="Line 51"/>
          <p:cNvSpPr>
            <a:spLocks noChangeShapeType="1"/>
          </p:cNvSpPr>
          <p:nvPr/>
        </p:nvSpPr>
        <p:spPr bwMode="auto">
          <a:xfrm flipV="1">
            <a:off x="1219200" y="4724400"/>
            <a:ext cx="609600" cy="457200"/>
          </a:xfrm>
          <a:prstGeom prst="line">
            <a:avLst/>
          </a:prstGeom>
          <a:noFill/>
          <a:ln w="9525">
            <a:solidFill>
              <a:schemeClr val="tx1"/>
            </a:solidFill>
            <a:round/>
            <a:headEnd/>
            <a:tailEnd type="stealth" w="lg" len="lg"/>
          </a:ln>
        </p:spPr>
        <p:txBody>
          <a:bodyPr wrap="none" anchor="ct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1524000" y="831850"/>
            <a:ext cx="7543800" cy="5035550"/>
          </a:xfrm>
          <a:prstGeom prst="rect">
            <a:avLst/>
          </a:prstGeom>
          <a:noFill/>
          <a:ln w="9525" algn="ctr">
            <a:noFill/>
            <a:miter lim="800000"/>
            <a:headEnd/>
            <a:tailEnd/>
          </a:ln>
        </p:spPr>
        <p:txBody>
          <a:bodyPr>
            <a:spAutoFit/>
          </a:bodyPr>
          <a:lstStyle/>
          <a:p>
            <a:r>
              <a:rPr lang="en-US" sz="3600">
                <a:solidFill>
                  <a:schemeClr val="tx1"/>
                </a:solidFill>
              </a:rPr>
              <a:t>“If an incident investigation program frequently assigns operator error and inadequate training as root causes, or if the recommendations frequently include disciplining operators or conducting more training, this may be a sign that the program isn’t identifying or addressing the true root causes.” </a:t>
            </a:r>
          </a:p>
        </p:txBody>
      </p:sp>
      <p:sp>
        <p:nvSpPr>
          <p:cNvPr id="33794" name="Rectangle 3"/>
          <p:cNvSpPr>
            <a:spLocks noChangeArrowheads="1"/>
          </p:cNvSpPr>
          <p:nvPr/>
        </p:nvSpPr>
        <p:spPr bwMode="auto">
          <a:xfrm>
            <a:off x="1371600" y="6340475"/>
            <a:ext cx="6172200" cy="517525"/>
          </a:xfrm>
          <a:prstGeom prst="rect">
            <a:avLst/>
          </a:prstGeom>
          <a:noFill/>
          <a:ln w="9525">
            <a:noFill/>
            <a:miter lim="800000"/>
            <a:headEnd/>
            <a:tailEnd/>
          </a:ln>
        </p:spPr>
        <p:txBody>
          <a:bodyPr>
            <a:spAutoFit/>
          </a:bodyPr>
          <a:lstStyle/>
          <a:p>
            <a:pPr algn="ctr" eaLnBrk="0" hangingPunct="0"/>
            <a:r>
              <a:rPr lang="en-US" sz="1400">
                <a:solidFill>
                  <a:schemeClr val="tx1"/>
                </a:solidFill>
                <a:hlinkClick r:id="rId2"/>
              </a:rPr>
              <a:t>Recurring Causes of Recent Chemical Accidents</a:t>
            </a:r>
          </a:p>
          <a:p>
            <a:pPr algn="ctr" eaLnBrk="0" hangingPunct="0"/>
            <a:r>
              <a:rPr lang="en-US" sz="1400">
                <a:solidFill>
                  <a:schemeClr val="tx1"/>
                </a:solidFill>
              </a:rPr>
              <a:t>James C. Belk, EPA 1998</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246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iterate type="wd">
                                    <p:tmAbs val="500"/>
                                  </p:iterate>
                                  <p:childTnLst>
                                    <p:set>
                                      <p:cBhvr>
                                        <p:cTn id="6" dur="1" fill="hold">
                                          <p:stCondLst>
                                            <p:cond delay="0"/>
                                          </p:stCondLst>
                                        </p:cTn>
                                        <p:tgtEl>
                                          <p:spTgt spid="62466">
                                            <p:txEl>
                                              <p:pRg st="0" end="0"/>
                                            </p:txEl>
                                          </p:spTgt>
                                        </p:tgtEl>
                                        <p:attrNameLst>
                                          <p:attrName>style.visibility</p:attrName>
                                        </p:attrNameLst>
                                      </p:cBhvr>
                                      <p:to>
                                        <p:strVal val="visible"/>
                                      </p:to>
                                    </p:set>
                                  </p:childTnLst>
                                </p:cTn>
                              </p:par>
                            </p:childTnLst>
                          </p:cTn>
                        </p:par>
                      </p:childTnLst>
                    </p:cTn>
                  </p:par>
                </p:childTnLst>
              </p:cTn>
              <p:nextCondLst>
                <p:cond evt="onClick" delay="0">
                  <p:tgtEl>
                    <p:spTgt spid="62466"/>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 Box 2"/>
          <p:cNvSpPr txBox="1">
            <a:spLocks noChangeArrowheads="1"/>
          </p:cNvSpPr>
          <p:nvPr/>
        </p:nvSpPr>
        <p:spPr bwMode="auto">
          <a:xfrm>
            <a:off x="1600200" y="990600"/>
            <a:ext cx="7315200" cy="3937000"/>
          </a:xfrm>
          <a:prstGeom prst="rect">
            <a:avLst/>
          </a:prstGeom>
          <a:noFill/>
          <a:ln w="9525" algn="ctr">
            <a:noFill/>
            <a:miter lim="800000"/>
            <a:headEnd/>
            <a:tailEnd/>
          </a:ln>
        </p:spPr>
        <p:txBody>
          <a:bodyPr>
            <a:spAutoFit/>
          </a:bodyPr>
          <a:lstStyle/>
          <a:p>
            <a:r>
              <a:rPr lang="en-US" sz="3600">
                <a:solidFill>
                  <a:schemeClr val="tx1"/>
                </a:solidFill>
              </a:rPr>
              <a:t>“Likewise, if a safety management system relies on properly trained operators to take correct action as the only line of defense against a major disaster, then a facility that employs such a system is asking for trouble in the long run, because</a:t>
            </a:r>
          </a:p>
        </p:txBody>
      </p:sp>
      <p:sp>
        <p:nvSpPr>
          <p:cNvPr id="34818" name="Rectangle 3"/>
          <p:cNvSpPr>
            <a:spLocks noChangeArrowheads="1"/>
          </p:cNvSpPr>
          <p:nvPr/>
        </p:nvSpPr>
        <p:spPr bwMode="auto">
          <a:xfrm>
            <a:off x="1371600" y="6340475"/>
            <a:ext cx="6172200" cy="517525"/>
          </a:xfrm>
          <a:prstGeom prst="rect">
            <a:avLst/>
          </a:prstGeom>
          <a:noFill/>
          <a:ln w="9525">
            <a:noFill/>
            <a:miter lim="800000"/>
            <a:headEnd/>
            <a:tailEnd/>
          </a:ln>
        </p:spPr>
        <p:txBody>
          <a:bodyPr>
            <a:spAutoFit/>
          </a:bodyPr>
          <a:lstStyle/>
          <a:p>
            <a:pPr algn="ctr" eaLnBrk="0" hangingPunct="0"/>
            <a:r>
              <a:rPr lang="en-US" sz="1400">
                <a:solidFill>
                  <a:schemeClr val="tx1"/>
                </a:solidFill>
                <a:hlinkClick r:id="rId2"/>
              </a:rPr>
              <a:t>Recurring Causes of Recent Chemical Accidents</a:t>
            </a:r>
          </a:p>
          <a:p>
            <a:pPr algn="ctr" eaLnBrk="0" hangingPunct="0"/>
            <a:r>
              <a:rPr lang="en-US" sz="1400">
                <a:solidFill>
                  <a:schemeClr val="tx1"/>
                </a:solidFill>
              </a:rPr>
              <a:t>James C. Belk, EPA 1998</a:t>
            </a:r>
          </a:p>
        </p:txBody>
      </p:sp>
      <p:sp>
        <p:nvSpPr>
          <p:cNvPr id="35844" name="Text Box 4"/>
          <p:cNvSpPr txBox="1">
            <a:spLocks noChangeArrowheads="1"/>
          </p:cNvSpPr>
          <p:nvPr/>
        </p:nvSpPr>
        <p:spPr bwMode="auto">
          <a:xfrm>
            <a:off x="1600200" y="4876800"/>
            <a:ext cx="5264150" cy="641350"/>
          </a:xfrm>
          <a:prstGeom prst="rect">
            <a:avLst/>
          </a:prstGeom>
          <a:noFill/>
          <a:ln w="9525">
            <a:noFill/>
            <a:miter lim="800000"/>
            <a:headEnd/>
            <a:tailEnd/>
          </a:ln>
        </p:spPr>
        <p:txBody>
          <a:bodyPr wrap="none">
            <a:spAutoFit/>
          </a:bodyPr>
          <a:lstStyle/>
          <a:p>
            <a:r>
              <a:rPr lang="en-US" sz="3600">
                <a:solidFill>
                  <a:schemeClr val="tx1"/>
                </a:solidFill>
              </a:rPr>
              <a:t>humans make mistakes.”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gtEl>
                                        <p:attrNameLst>
                                          <p:attrName>style.visibility</p:attrName>
                                        </p:attrNameLst>
                                      </p:cBhvr>
                                      <p:to>
                                        <p:strVal val="visible"/>
                                      </p:to>
                                    </p:set>
                                  </p:childTnLst>
                                </p:cTn>
                              </p:par>
                              <p:par>
                                <p:cTn id="7" presetID="1" presetClass="entr" presetSubtype="0" fill="hold" grpId="0" nodeType="withEffect">
                                  <p:stCondLst>
                                    <p:cond delay="0"/>
                                  </p:stCondLst>
                                  <p:iterate type="lt">
                                    <p:tmAbs val="0"/>
                                  </p:iterate>
                                  <p:childTnLst>
                                    <p:set>
                                      <p:cBhvr>
                                        <p:cTn id="8" dur="1" fill="hold">
                                          <p:stCondLst>
                                            <p:cond delay="0"/>
                                          </p:stCondLst>
                                        </p:cTn>
                                        <p:tgtEl>
                                          <p:spTgt spid="3584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8" presetClass="emph" presetSubtype="0" fill="hold" grpId="1" nodeType="clickEffect">
                                  <p:stCondLst>
                                    <p:cond delay="0"/>
                                  </p:stCondLst>
                                  <p:iterate type="lt">
                                    <p:tmPct val="4000"/>
                                  </p:iterate>
                                  <p:childTnLst>
                                    <p:set>
                                      <p:cBhvr override="childStyle">
                                        <p:cTn id="12" dur="500" fill="hold"/>
                                        <p:tgtEl>
                                          <p:spTgt spid="3584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p:bldP spid="35844" grpId="0"/>
      <p:bldP spid="3584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2"/>
          <p:cNvSpPr>
            <a:spLocks noGrp="1"/>
          </p:cNvSpPr>
          <p:nvPr>
            <p:ph type="title"/>
          </p:nvPr>
        </p:nvSpPr>
        <p:spPr/>
        <p:txBody>
          <a:bodyPr/>
          <a:lstStyle/>
          <a:p>
            <a:pPr eaLnBrk="1" hangingPunct="1"/>
            <a:r>
              <a:rPr lang="en-US" smtClean="0"/>
              <a:t>Progress From 2005</a:t>
            </a:r>
          </a:p>
        </p:txBody>
      </p:sp>
      <p:sp>
        <p:nvSpPr>
          <p:cNvPr id="54275" name="Content Placeholder 3"/>
          <p:cNvSpPr>
            <a:spLocks noGrp="1"/>
          </p:cNvSpPr>
          <p:nvPr>
            <p:ph idx="1"/>
          </p:nvPr>
        </p:nvSpPr>
        <p:spPr>
          <a:xfrm>
            <a:off x="1676400" y="1981200"/>
            <a:ext cx="7010400" cy="3733800"/>
          </a:xfrm>
        </p:spPr>
        <p:txBody>
          <a:bodyPr/>
          <a:lstStyle/>
          <a:p>
            <a:pPr eaLnBrk="1" hangingPunct="1">
              <a:buFont typeface="Wingdings" pitchFamily="2" charset="2"/>
              <a:buChar char="q"/>
            </a:pPr>
            <a:r>
              <a:rPr lang="en-US" sz="2000" smtClean="0"/>
              <a:t>Test eyewashes and showers (on going) </a:t>
            </a:r>
          </a:p>
          <a:p>
            <a:pPr eaLnBrk="1" hangingPunct="1">
              <a:buFont typeface="Wingdings" pitchFamily="2" charset="2"/>
              <a:buChar char="q"/>
            </a:pPr>
            <a:r>
              <a:rPr lang="en-US" sz="2000" smtClean="0"/>
              <a:t>Remove all time-sensitive chemicals that are out of date  (on going) </a:t>
            </a:r>
          </a:p>
          <a:p>
            <a:pPr eaLnBrk="1" hangingPunct="1">
              <a:buFont typeface="Wingdings" pitchFamily="2" charset="2"/>
              <a:buChar char="q"/>
            </a:pPr>
            <a:r>
              <a:rPr lang="en-US" sz="2000" smtClean="0"/>
              <a:t>Test time-sensitive chemicals (on going) </a:t>
            </a:r>
          </a:p>
          <a:p>
            <a:pPr eaLnBrk="1" hangingPunct="1">
              <a:buFont typeface="Wingdings" pitchFamily="2" charset="2"/>
              <a:buChar char="q"/>
            </a:pPr>
            <a:r>
              <a:rPr lang="en-US" sz="2000" smtClean="0"/>
              <a:t>Complete individual inventories </a:t>
            </a:r>
          </a:p>
          <a:p>
            <a:pPr eaLnBrk="1" hangingPunct="1">
              <a:buFont typeface="Wingdings" pitchFamily="2" charset="2"/>
              <a:buChar char="q"/>
            </a:pPr>
            <a:r>
              <a:rPr lang="en-US" sz="2000" smtClean="0"/>
              <a:t>Inspections (on going) </a:t>
            </a:r>
          </a:p>
          <a:p>
            <a:pPr eaLnBrk="1" hangingPunct="1">
              <a:buFont typeface="Wingdings" pitchFamily="2" charset="2"/>
              <a:buChar char="q"/>
            </a:pPr>
            <a:r>
              <a:rPr lang="en-US" sz="2000" smtClean="0"/>
              <a:t>Better signage </a:t>
            </a:r>
          </a:p>
          <a:p>
            <a:pPr eaLnBrk="1" hangingPunct="1">
              <a:buFont typeface="Wingdings" pitchFamily="2" charset="2"/>
              <a:buChar char="q"/>
            </a:pPr>
            <a:r>
              <a:rPr lang="en-US" sz="2000" smtClean="0"/>
              <a:t>Decide as a department on a </a:t>
            </a:r>
            <a:r>
              <a:rPr lang="en-US" sz="2000" smtClean="0">
                <a:hlinkClick r:id="rId3"/>
              </a:rPr>
              <a:t>uniform labeling system</a:t>
            </a:r>
            <a:r>
              <a:rPr lang="en-US" sz="2000" smtClean="0"/>
              <a:t> </a:t>
            </a:r>
          </a:p>
          <a:p>
            <a:pPr eaLnBrk="1" hangingPunct="1">
              <a:buFont typeface="Wingdings" pitchFamily="2" charset="2"/>
              <a:buChar char="q"/>
            </a:pPr>
            <a:r>
              <a:rPr lang="en-US" sz="2000" smtClean="0"/>
              <a:t>Centralized procurement </a:t>
            </a:r>
            <a:endParaRPr lang="en-US" smtClean="0"/>
          </a:p>
        </p:txBody>
      </p:sp>
      <p:sp>
        <p:nvSpPr>
          <p:cNvPr id="4" name="TextBox 3"/>
          <p:cNvSpPr txBox="1">
            <a:spLocks noChangeArrowheads="1"/>
          </p:cNvSpPr>
          <p:nvPr/>
        </p:nvSpPr>
        <p:spPr bwMode="auto">
          <a:xfrm>
            <a:off x="6705600" y="2895600"/>
            <a:ext cx="838200" cy="584200"/>
          </a:xfrm>
          <a:prstGeom prst="rect">
            <a:avLst/>
          </a:prstGeom>
          <a:noFill/>
          <a:ln w="9525">
            <a:noFill/>
            <a:miter lim="800000"/>
            <a:headEnd/>
            <a:tailEnd/>
          </a:ln>
        </p:spPr>
        <p:txBody>
          <a:bodyPr>
            <a:spAutoFit/>
          </a:bodyPr>
          <a:lstStyle/>
          <a:p>
            <a:pPr eaLnBrk="0" hangingPunct="0"/>
            <a:r>
              <a:rPr lang="en-US">
                <a:sym typeface="Wingdings" pitchFamily="2" charset="2"/>
              </a:rPr>
              <a:t></a:t>
            </a:r>
            <a:endParaRPr lang="en-US"/>
          </a:p>
        </p:txBody>
      </p:sp>
      <p:sp>
        <p:nvSpPr>
          <p:cNvPr id="5" name="TextBox 4"/>
          <p:cNvSpPr txBox="1">
            <a:spLocks noChangeArrowheads="1"/>
          </p:cNvSpPr>
          <p:nvPr/>
        </p:nvSpPr>
        <p:spPr bwMode="auto">
          <a:xfrm>
            <a:off x="5638800" y="3276600"/>
            <a:ext cx="838200" cy="584200"/>
          </a:xfrm>
          <a:prstGeom prst="rect">
            <a:avLst/>
          </a:prstGeom>
          <a:noFill/>
          <a:ln w="9525">
            <a:noFill/>
            <a:miter lim="800000"/>
            <a:headEnd/>
            <a:tailEnd/>
          </a:ln>
        </p:spPr>
        <p:txBody>
          <a:bodyPr>
            <a:spAutoFit/>
          </a:bodyPr>
          <a:lstStyle/>
          <a:p>
            <a:pPr eaLnBrk="0" hangingPunct="0"/>
            <a:r>
              <a:rPr lang="en-US">
                <a:sym typeface="Wingdings" pitchFamily="2" charset="2"/>
              </a:rPr>
              <a:t></a:t>
            </a:r>
            <a:endParaRPr lang="en-US"/>
          </a:p>
        </p:txBody>
      </p:sp>
      <p:sp>
        <p:nvSpPr>
          <p:cNvPr id="6" name="TextBox 5"/>
          <p:cNvSpPr txBox="1">
            <a:spLocks noChangeArrowheads="1"/>
          </p:cNvSpPr>
          <p:nvPr/>
        </p:nvSpPr>
        <p:spPr bwMode="auto">
          <a:xfrm>
            <a:off x="4648200" y="3657600"/>
            <a:ext cx="838200" cy="584200"/>
          </a:xfrm>
          <a:prstGeom prst="rect">
            <a:avLst/>
          </a:prstGeom>
          <a:noFill/>
          <a:ln w="9525">
            <a:noFill/>
            <a:miter lim="800000"/>
            <a:headEnd/>
            <a:tailEnd/>
          </a:ln>
        </p:spPr>
        <p:txBody>
          <a:bodyPr>
            <a:spAutoFit/>
          </a:bodyPr>
          <a:lstStyle/>
          <a:p>
            <a:pPr eaLnBrk="0" hangingPunct="0"/>
            <a:r>
              <a:rPr lang="en-US">
                <a:sym typeface="Wingdings" pitchFamily="2" charset="2"/>
              </a:rPr>
              <a:t></a:t>
            </a:r>
            <a:endParaRPr lang="en-US"/>
          </a:p>
        </p:txBody>
      </p:sp>
      <p:sp>
        <p:nvSpPr>
          <p:cNvPr id="7" name="TextBox 6"/>
          <p:cNvSpPr txBox="1">
            <a:spLocks noChangeArrowheads="1"/>
          </p:cNvSpPr>
          <p:nvPr/>
        </p:nvSpPr>
        <p:spPr bwMode="auto">
          <a:xfrm>
            <a:off x="3810000" y="4038600"/>
            <a:ext cx="838200" cy="584200"/>
          </a:xfrm>
          <a:prstGeom prst="rect">
            <a:avLst/>
          </a:prstGeom>
          <a:noFill/>
          <a:ln w="9525">
            <a:noFill/>
            <a:miter lim="800000"/>
            <a:headEnd/>
            <a:tailEnd/>
          </a:ln>
        </p:spPr>
        <p:txBody>
          <a:bodyPr>
            <a:spAutoFit/>
          </a:bodyPr>
          <a:lstStyle/>
          <a:p>
            <a:pPr eaLnBrk="0" hangingPunct="0"/>
            <a:r>
              <a:rPr lang="en-US">
                <a:sym typeface="Wingdings" pitchFamily="2" charset="2"/>
              </a:rPr>
              <a:t></a:t>
            </a:r>
            <a:endParaRPr lang="en-US"/>
          </a:p>
        </p:txBody>
      </p:sp>
      <p:sp>
        <p:nvSpPr>
          <p:cNvPr id="8" name="TextBox 7"/>
          <p:cNvSpPr txBox="1">
            <a:spLocks noChangeArrowheads="1"/>
          </p:cNvSpPr>
          <p:nvPr/>
        </p:nvSpPr>
        <p:spPr bwMode="auto">
          <a:xfrm>
            <a:off x="3352800" y="2514600"/>
            <a:ext cx="838200" cy="584200"/>
          </a:xfrm>
          <a:prstGeom prst="rect">
            <a:avLst/>
          </a:prstGeom>
          <a:noFill/>
          <a:ln w="9525">
            <a:noFill/>
            <a:miter lim="800000"/>
            <a:headEnd/>
            <a:tailEnd/>
          </a:ln>
        </p:spPr>
        <p:txBody>
          <a:bodyPr>
            <a:spAutoFit/>
          </a:bodyPr>
          <a:lstStyle/>
          <a:p>
            <a:pPr eaLnBrk="0" hangingPunct="0"/>
            <a:r>
              <a:rPr lang="en-US">
                <a:sym typeface="Wingdings" pitchFamily="2" charset="2"/>
              </a:rPr>
              <a:t></a:t>
            </a:r>
            <a:endParaRPr lang="en-US"/>
          </a:p>
        </p:txBody>
      </p:sp>
      <p:sp>
        <p:nvSpPr>
          <p:cNvPr id="9" name="TextBox 8"/>
          <p:cNvSpPr txBox="1">
            <a:spLocks noChangeArrowheads="1"/>
          </p:cNvSpPr>
          <p:nvPr/>
        </p:nvSpPr>
        <p:spPr bwMode="auto">
          <a:xfrm>
            <a:off x="6705600" y="1905000"/>
            <a:ext cx="838200" cy="584200"/>
          </a:xfrm>
          <a:prstGeom prst="rect">
            <a:avLst/>
          </a:prstGeom>
          <a:noFill/>
          <a:ln w="9525">
            <a:noFill/>
            <a:miter lim="800000"/>
            <a:headEnd/>
            <a:tailEnd/>
          </a:ln>
        </p:spPr>
        <p:txBody>
          <a:bodyPr>
            <a:spAutoFit/>
          </a:bodyPr>
          <a:lstStyle/>
          <a:p>
            <a:pPr eaLnBrk="0" hangingPunct="0"/>
            <a:r>
              <a:rPr lang="en-US">
                <a:sym typeface="Wingdings" pitchFamily="2" charset="2"/>
              </a:rPr>
              <a:t></a:t>
            </a:r>
            <a:endParaRPr lang="en-US"/>
          </a:p>
        </p:txBody>
      </p:sp>
      <p:sp>
        <p:nvSpPr>
          <p:cNvPr id="10" name="TextBox 9"/>
          <p:cNvSpPr txBox="1">
            <a:spLocks noChangeArrowheads="1"/>
          </p:cNvSpPr>
          <p:nvPr/>
        </p:nvSpPr>
        <p:spPr bwMode="auto">
          <a:xfrm>
            <a:off x="8153400" y="4343400"/>
            <a:ext cx="533400" cy="584200"/>
          </a:xfrm>
          <a:prstGeom prst="rect">
            <a:avLst/>
          </a:prstGeom>
          <a:noFill/>
          <a:ln w="9525">
            <a:noFill/>
            <a:miter lim="800000"/>
            <a:headEnd/>
            <a:tailEnd/>
          </a:ln>
        </p:spPr>
        <p:txBody>
          <a:bodyPr>
            <a:spAutoFit/>
          </a:bodyPr>
          <a:lstStyle/>
          <a:p>
            <a:pPr eaLnBrk="0" hangingPunct="0"/>
            <a:r>
              <a:rPr lang="en-US">
                <a:sym typeface="Wingdings" pitchFamily="2" charset="2"/>
              </a:rPr>
              <a:t>?</a:t>
            </a:r>
            <a:endParaRPr lang="en-US"/>
          </a:p>
        </p:txBody>
      </p:sp>
      <p:sp>
        <p:nvSpPr>
          <p:cNvPr id="11" name="TextBox 10"/>
          <p:cNvSpPr txBox="1">
            <a:spLocks noChangeArrowheads="1"/>
          </p:cNvSpPr>
          <p:nvPr/>
        </p:nvSpPr>
        <p:spPr bwMode="auto">
          <a:xfrm>
            <a:off x="5029200" y="4724400"/>
            <a:ext cx="609600" cy="584200"/>
          </a:xfrm>
          <a:prstGeom prst="rect">
            <a:avLst/>
          </a:prstGeom>
          <a:noFill/>
          <a:ln w="9525">
            <a:noFill/>
            <a:miter lim="800000"/>
            <a:headEnd/>
            <a:tailEnd/>
          </a:ln>
        </p:spPr>
        <p:txBody>
          <a:bodyPr>
            <a:spAutoFit/>
          </a:bodyPr>
          <a:lstStyle/>
          <a:p>
            <a:pPr eaLnBrk="0" hangingPunct="0"/>
            <a:r>
              <a:rPr lang="en-US">
                <a:sym typeface="Wingdings" pitchFamily="2" charset="2"/>
              </a:rPr>
              <a:t>x</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54275">
                                            <p:txEl>
                                              <p:pRg st="1" end="1"/>
                                            </p:txEl>
                                          </p:spTgt>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54275">
                                            <p:txEl>
                                              <p:pRg st="2" end="2"/>
                                            </p:txEl>
                                          </p:spTgt>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54275">
                                            <p:txEl>
                                              <p:pRg st="3" end="3"/>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54275">
                                            <p:txEl>
                                              <p:pRg st="4" end="4"/>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54275">
                                            <p:txEl>
                                              <p:pRg st="5" end="5"/>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54275">
                                            <p:txEl>
                                              <p:pRg st="6" end="6"/>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5427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1" uiExpand="1" build="p"/>
      <p:bldP spid="4" grpId="0"/>
      <p:bldP spid="5" grpId="0"/>
      <p:bldP spid="6" grpId="0"/>
      <p:bldP spid="7" grpId="0"/>
      <p:bldP spid="8" grpId="0"/>
      <p:bldP spid="9" grpId="0"/>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sz="4000" dirty="0" smtClean="0"/>
              <a:t>Common Themes (Root Causes) Found</a:t>
            </a:r>
          </a:p>
        </p:txBody>
      </p:sp>
      <p:sp>
        <p:nvSpPr>
          <p:cNvPr id="71683" name="Rectangle 3"/>
          <p:cNvSpPr>
            <a:spLocks noGrp="1" noChangeArrowheads="1"/>
          </p:cNvSpPr>
          <p:nvPr>
            <p:ph type="body" idx="1"/>
          </p:nvPr>
        </p:nvSpPr>
        <p:spPr>
          <a:xfrm>
            <a:off x="1676400" y="1828800"/>
            <a:ext cx="7010400" cy="4114800"/>
          </a:xfrm>
        </p:spPr>
        <p:txBody>
          <a:bodyPr/>
          <a:lstStyle/>
          <a:p>
            <a:pPr eaLnBrk="1" hangingPunct="1"/>
            <a:r>
              <a:rPr lang="en-US" smtClean="0"/>
              <a:t>Inadequate hazard review or process hazards analysis</a:t>
            </a:r>
          </a:p>
          <a:p>
            <a:pPr eaLnBrk="1" hangingPunct="1"/>
            <a:r>
              <a:rPr lang="en-US" smtClean="0"/>
              <a:t>Installation of pollution control equipment</a:t>
            </a:r>
          </a:p>
          <a:p>
            <a:pPr eaLnBrk="1" hangingPunct="1"/>
            <a:r>
              <a:rPr lang="en-US" smtClean="0"/>
              <a:t>Use of inappropriate or poorly designed equipment </a:t>
            </a:r>
          </a:p>
          <a:p>
            <a:pPr eaLnBrk="1" hangingPunct="1"/>
            <a:r>
              <a:rPr lang="en-US" smtClean="0"/>
              <a:t>Inadequate indications of process condition</a:t>
            </a:r>
          </a:p>
          <a:p>
            <a:pPr eaLnBrk="1" hangingPunct="1"/>
            <a:r>
              <a:rPr lang="en-US" smtClean="0"/>
              <a:t>Warnings went unheeded </a:t>
            </a:r>
          </a:p>
        </p:txBody>
      </p:sp>
      <p:sp>
        <p:nvSpPr>
          <p:cNvPr id="35843" name="Rectangle 4"/>
          <p:cNvSpPr>
            <a:spLocks noChangeArrowheads="1"/>
          </p:cNvSpPr>
          <p:nvPr/>
        </p:nvSpPr>
        <p:spPr bwMode="auto">
          <a:xfrm>
            <a:off x="1371600" y="6340475"/>
            <a:ext cx="6172200" cy="517525"/>
          </a:xfrm>
          <a:prstGeom prst="rect">
            <a:avLst/>
          </a:prstGeom>
          <a:noFill/>
          <a:ln w="9525">
            <a:noFill/>
            <a:miter lim="800000"/>
            <a:headEnd/>
            <a:tailEnd/>
          </a:ln>
        </p:spPr>
        <p:txBody>
          <a:bodyPr>
            <a:spAutoFit/>
          </a:bodyPr>
          <a:lstStyle/>
          <a:p>
            <a:pPr algn="ctr" eaLnBrk="0" hangingPunct="0"/>
            <a:r>
              <a:rPr lang="en-US" sz="1400">
                <a:solidFill>
                  <a:schemeClr val="tx1"/>
                </a:solidFill>
                <a:hlinkClick r:id="rId2"/>
              </a:rPr>
              <a:t>Recurring Causes of Recent Chemical Accidents</a:t>
            </a:r>
          </a:p>
          <a:p>
            <a:pPr algn="ctr" eaLnBrk="0" hangingPunct="0"/>
            <a:r>
              <a:rPr lang="en-US" sz="1400">
                <a:solidFill>
                  <a:schemeClr val="tx1"/>
                </a:solidFill>
              </a:rPr>
              <a:t>James C. Belk, EPA 1998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0"/>
                                  </p:iterate>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716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716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8" presetClass="emph" presetSubtype="0" fill="hold" nodeType="clickEffect">
                                  <p:stCondLst>
                                    <p:cond delay="0"/>
                                  </p:stCondLst>
                                  <p:iterate type="lt">
                                    <p:tmPct val="4000"/>
                                  </p:iterate>
                                  <p:childTnLst>
                                    <p:set>
                                      <p:cBhvr override="childStyle">
                                        <p:cTn id="26" dur="500" fill="hold"/>
                                        <p:tgtEl>
                                          <p:spTgt spid="7168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1"/>
          </p:nvPr>
        </p:nvSpPr>
        <p:spPr>
          <a:xfrm>
            <a:off x="1219200" y="990600"/>
            <a:ext cx="7315200" cy="3581400"/>
          </a:xfrm>
        </p:spPr>
        <p:txBody>
          <a:bodyPr/>
          <a:lstStyle/>
          <a:p>
            <a:pPr eaLnBrk="1" hangingPunct="1">
              <a:buFont typeface="Wingdings" pitchFamily="2" charset="2"/>
              <a:buNone/>
            </a:pPr>
            <a:r>
              <a:rPr lang="en-US" smtClean="0"/>
              <a:t>	“</a:t>
            </a:r>
            <a:r>
              <a:rPr lang="en-US" sz="3200" smtClean="0"/>
              <a:t>If understanding recurring causal factors and root causes is important in learning about accident patterns, it’s perhaps nearly as important to recognize what root causes have not ‘made the list’.” </a:t>
            </a:r>
          </a:p>
        </p:txBody>
      </p:sp>
      <p:sp>
        <p:nvSpPr>
          <p:cNvPr id="36866" name="Text Box 3"/>
          <p:cNvSpPr txBox="1">
            <a:spLocks noChangeArrowheads="1"/>
          </p:cNvSpPr>
          <p:nvPr/>
        </p:nvSpPr>
        <p:spPr bwMode="auto">
          <a:xfrm>
            <a:off x="3870325" y="5218113"/>
            <a:ext cx="184150" cy="366712"/>
          </a:xfrm>
          <a:prstGeom prst="rect">
            <a:avLst/>
          </a:prstGeom>
          <a:noFill/>
          <a:ln w="9525" algn="ctr">
            <a:noFill/>
            <a:miter lim="800000"/>
            <a:headEnd/>
            <a:tailEnd/>
          </a:ln>
        </p:spPr>
        <p:txBody>
          <a:bodyPr wrap="none">
            <a:spAutoFit/>
          </a:bodyPr>
          <a:lstStyle/>
          <a:p>
            <a:pPr algn="ctr"/>
            <a:endParaRPr lang="en-US" sz="1800">
              <a:solidFill>
                <a:schemeClr val="tx1"/>
              </a:solidFill>
            </a:endParaRPr>
          </a:p>
        </p:txBody>
      </p:sp>
      <p:sp>
        <p:nvSpPr>
          <p:cNvPr id="36867" name="Text Box 4"/>
          <p:cNvSpPr txBox="1">
            <a:spLocks noChangeArrowheads="1"/>
          </p:cNvSpPr>
          <p:nvPr/>
        </p:nvSpPr>
        <p:spPr bwMode="auto">
          <a:xfrm>
            <a:off x="2389188" y="6164263"/>
            <a:ext cx="4573587" cy="581025"/>
          </a:xfrm>
          <a:prstGeom prst="rect">
            <a:avLst/>
          </a:prstGeom>
          <a:noFill/>
          <a:ln w="9525" algn="ctr">
            <a:noFill/>
            <a:miter lim="800000"/>
            <a:headEnd/>
            <a:tailEnd/>
          </a:ln>
        </p:spPr>
        <p:txBody>
          <a:bodyPr wrap="none">
            <a:spAutoFit/>
          </a:bodyPr>
          <a:lstStyle/>
          <a:p>
            <a:pPr algn="ctr"/>
            <a:r>
              <a:rPr lang="en-US" sz="1600">
                <a:solidFill>
                  <a:schemeClr val="tx1"/>
                </a:solidFill>
                <a:hlinkClick r:id="rId2"/>
              </a:rPr>
              <a:t>Recurring Causes of Recent Chemical Accidents</a:t>
            </a:r>
          </a:p>
          <a:p>
            <a:pPr algn="ctr"/>
            <a:r>
              <a:rPr lang="en-US" sz="1600">
                <a:solidFill>
                  <a:schemeClr val="tx1"/>
                </a:solidFill>
              </a:rPr>
              <a:t>James C. Belk, EPA 1998</a:t>
            </a:r>
            <a:r>
              <a:rPr lang="en-US" sz="1600">
                <a:solidFill>
                  <a:schemeClr val="tx1"/>
                </a:solidFill>
                <a:hlinkClick r:id="rId2"/>
              </a:rPr>
              <a:t> </a:t>
            </a:r>
            <a:endParaRPr lang="en-US" sz="1600">
              <a:solidFill>
                <a:schemeClr val="tx1"/>
              </a:solidFill>
            </a:endParaRPr>
          </a:p>
        </p:txBody>
      </p:sp>
      <p:sp>
        <p:nvSpPr>
          <p:cNvPr id="64517" name="Text Box 5"/>
          <p:cNvSpPr txBox="1">
            <a:spLocks noChangeArrowheads="1"/>
          </p:cNvSpPr>
          <p:nvPr/>
        </p:nvSpPr>
        <p:spPr bwMode="auto">
          <a:xfrm>
            <a:off x="1905000" y="4953000"/>
            <a:ext cx="5486400" cy="579438"/>
          </a:xfrm>
          <a:prstGeom prst="rect">
            <a:avLst/>
          </a:prstGeom>
          <a:noFill/>
          <a:ln w="9525">
            <a:noFill/>
            <a:miter lim="800000"/>
            <a:headEnd/>
            <a:tailEnd/>
          </a:ln>
        </p:spPr>
        <p:txBody>
          <a:bodyPr>
            <a:spAutoFit/>
          </a:bodyPr>
          <a:lstStyle/>
          <a:p>
            <a:pPr algn="ctr" eaLnBrk="0" hangingPunct="0"/>
            <a:r>
              <a:rPr lang="en-US">
                <a:solidFill>
                  <a:schemeClr val="tx1"/>
                </a:solidFill>
              </a:rPr>
              <a:t>Training &amp; O</a:t>
            </a:r>
            <a:r>
              <a:rPr lang="en-US"/>
              <a:t>perator Error</a:t>
            </a: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build="p"/>
      <p:bldP spid="6451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1600200" y="609600"/>
            <a:ext cx="7086600" cy="1143000"/>
          </a:xfrm>
        </p:spPr>
        <p:txBody>
          <a:bodyPr/>
          <a:lstStyle/>
          <a:p>
            <a:pPr eaLnBrk="1" hangingPunct="1"/>
            <a:r>
              <a:rPr lang="en-US" sz="4000" b="1" smtClean="0"/>
              <a:t>Safety Precedence Sequence (Barriers)</a:t>
            </a:r>
          </a:p>
        </p:txBody>
      </p:sp>
      <p:sp>
        <p:nvSpPr>
          <p:cNvPr id="65539" name="Rectangle 3"/>
          <p:cNvSpPr>
            <a:spLocks noGrp="1" noChangeArrowheads="1"/>
          </p:cNvSpPr>
          <p:nvPr>
            <p:ph type="body" idx="1"/>
          </p:nvPr>
        </p:nvSpPr>
        <p:spPr>
          <a:xfrm>
            <a:off x="1524000" y="1828800"/>
            <a:ext cx="6324600" cy="4114800"/>
          </a:xfrm>
        </p:spPr>
        <p:txBody>
          <a:bodyPr/>
          <a:lstStyle/>
          <a:p>
            <a:pPr eaLnBrk="1" hangingPunct="1"/>
            <a:r>
              <a:rPr lang="en-US" smtClean="0"/>
              <a:t>Design for Minimum Hazard </a:t>
            </a:r>
          </a:p>
          <a:p>
            <a:pPr eaLnBrk="1" hangingPunct="1"/>
            <a:r>
              <a:rPr lang="en-US" smtClean="0"/>
              <a:t>Install Safety Devices </a:t>
            </a:r>
          </a:p>
          <a:p>
            <a:pPr eaLnBrk="1" hangingPunct="1"/>
            <a:r>
              <a:rPr lang="en-US" smtClean="0"/>
              <a:t>Use Safety Warnings </a:t>
            </a:r>
          </a:p>
          <a:p>
            <a:pPr eaLnBrk="1" hangingPunct="1"/>
            <a:r>
              <a:rPr lang="en-US" smtClean="0"/>
              <a:t>Control with Procedures / Administrative Controls </a:t>
            </a:r>
          </a:p>
          <a:p>
            <a:pPr eaLnBrk="1" hangingPunct="1"/>
            <a:r>
              <a:rPr lang="en-US" smtClean="0"/>
              <a:t>Personnel Action by Training, Awareness, Knowledge </a:t>
            </a:r>
          </a:p>
          <a:p>
            <a:pPr eaLnBrk="1" hangingPunct="1"/>
            <a:r>
              <a:rPr lang="en-US" smtClean="0"/>
              <a:t>Accepted Risk </a:t>
            </a:r>
          </a:p>
          <a:p>
            <a:pPr eaLnBrk="1" hangingPunct="1"/>
            <a:endParaRPr lang="en-US" smtClean="0"/>
          </a:p>
        </p:txBody>
      </p:sp>
      <p:sp>
        <p:nvSpPr>
          <p:cNvPr id="37891" name="Text Box 4"/>
          <p:cNvSpPr txBox="1">
            <a:spLocks noChangeArrowheads="1"/>
          </p:cNvSpPr>
          <p:nvPr/>
        </p:nvSpPr>
        <p:spPr bwMode="auto">
          <a:xfrm>
            <a:off x="4251325" y="6056313"/>
            <a:ext cx="184150" cy="366712"/>
          </a:xfrm>
          <a:prstGeom prst="rect">
            <a:avLst/>
          </a:prstGeom>
          <a:noFill/>
          <a:ln w="9525" algn="ctr">
            <a:noFill/>
            <a:miter lim="800000"/>
            <a:headEnd/>
            <a:tailEnd/>
          </a:ln>
        </p:spPr>
        <p:txBody>
          <a:bodyPr wrap="none">
            <a:spAutoFit/>
          </a:bodyPr>
          <a:lstStyle/>
          <a:p>
            <a:pPr algn="ctr"/>
            <a:endParaRPr lang="en-US" sz="1800">
              <a:solidFill>
                <a:schemeClr val="tx1"/>
              </a:solidFill>
            </a:endParaRPr>
          </a:p>
        </p:txBody>
      </p:sp>
      <p:sp>
        <p:nvSpPr>
          <p:cNvPr id="37892" name="Text Box 5"/>
          <p:cNvSpPr txBox="1">
            <a:spLocks noChangeArrowheads="1"/>
          </p:cNvSpPr>
          <p:nvPr/>
        </p:nvSpPr>
        <p:spPr bwMode="auto">
          <a:xfrm>
            <a:off x="1981200" y="6140450"/>
            <a:ext cx="5124450" cy="641350"/>
          </a:xfrm>
          <a:prstGeom prst="rect">
            <a:avLst/>
          </a:prstGeom>
          <a:noFill/>
          <a:ln w="9525" algn="ctr">
            <a:noFill/>
            <a:miter lim="800000"/>
            <a:headEnd/>
            <a:tailEnd/>
          </a:ln>
        </p:spPr>
        <p:txBody>
          <a:bodyPr wrap="none">
            <a:spAutoFit/>
          </a:bodyPr>
          <a:lstStyle/>
          <a:p>
            <a:pPr algn="ctr"/>
            <a:r>
              <a:rPr lang="en-US" sz="1800">
                <a:solidFill>
                  <a:schemeClr val="tx1"/>
                </a:solidFill>
                <a:hlinkClick r:id="rId2"/>
              </a:rPr>
              <a:t>Recurring Causes of Recent Chemical Accidents</a:t>
            </a:r>
          </a:p>
          <a:p>
            <a:pPr algn="ctr"/>
            <a:r>
              <a:rPr lang="en-US" sz="1800">
                <a:solidFill>
                  <a:schemeClr val="tx1"/>
                </a:solidFill>
              </a:rPr>
              <a:t>James C. Belk, EPA 1998</a:t>
            </a:r>
            <a:r>
              <a:rPr lang="en-US" sz="1800">
                <a:solidFill>
                  <a:schemeClr val="tx1"/>
                </a:solidFill>
                <a:hlinkClick r:id="rId2"/>
              </a:rPr>
              <a:t> </a:t>
            </a:r>
            <a:endParaRPr lang="en-US" sz="18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55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55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55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55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55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body" idx="1"/>
          </p:nvPr>
        </p:nvSpPr>
        <p:spPr>
          <a:xfrm>
            <a:off x="1066800" y="1738313"/>
            <a:ext cx="7543800" cy="3671887"/>
          </a:xfrm>
        </p:spPr>
        <p:txBody>
          <a:bodyPr/>
          <a:lstStyle/>
          <a:p>
            <a:pPr eaLnBrk="1" hangingPunct="1">
              <a:buFont typeface="Wingdings" pitchFamily="2" charset="2"/>
              <a:buNone/>
            </a:pPr>
            <a:r>
              <a:rPr lang="en-US" smtClean="0"/>
              <a:t>	</a:t>
            </a:r>
            <a:r>
              <a:rPr lang="en-US" sz="3600" smtClean="0"/>
              <a:t>“For most major chemical accidents, EPA and OSHA believe that it is rarely the action or inaction of a single operator that is the sole or even primary cause of an accident.”</a:t>
            </a:r>
          </a:p>
        </p:txBody>
      </p:sp>
      <p:sp>
        <p:nvSpPr>
          <p:cNvPr id="38914" name="Text Box 3"/>
          <p:cNvSpPr txBox="1">
            <a:spLocks noChangeArrowheads="1"/>
          </p:cNvSpPr>
          <p:nvPr/>
        </p:nvSpPr>
        <p:spPr bwMode="auto">
          <a:xfrm>
            <a:off x="2190750" y="6140450"/>
            <a:ext cx="5124450" cy="641350"/>
          </a:xfrm>
          <a:prstGeom prst="rect">
            <a:avLst/>
          </a:prstGeom>
          <a:noFill/>
          <a:ln w="9525" algn="ctr">
            <a:noFill/>
            <a:miter lim="800000"/>
            <a:headEnd/>
            <a:tailEnd/>
          </a:ln>
        </p:spPr>
        <p:txBody>
          <a:bodyPr wrap="none">
            <a:spAutoFit/>
          </a:bodyPr>
          <a:lstStyle/>
          <a:p>
            <a:pPr algn="ctr"/>
            <a:r>
              <a:rPr lang="en-US" sz="1800">
                <a:solidFill>
                  <a:schemeClr val="tx1"/>
                </a:solidFill>
                <a:hlinkClick r:id="rId2"/>
              </a:rPr>
              <a:t>Recurring Causes of Recent Chemical Accidents</a:t>
            </a:r>
          </a:p>
          <a:p>
            <a:pPr algn="ctr"/>
            <a:r>
              <a:rPr lang="en-US" sz="1800">
                <a:solidFill>
                  <a:schemeClr val="tx1"/>
                </a:solidFill>
              </a:rPr>
              <a:t>James C. Belk, EPA 1998 </a:t>
            </a:r>
            <a:r>
              <a:rPr lang="en-US" sz="1800">
                <a:solidFill>
                  <a:schemeClr val="tx1"/>
                </a:solidFill>
                <a:hlinkClick r:id="rId2"/>
              </a:rPr>
              <a:t> </a:t>
            </a:r>
            <a:endParaRPr lang="en-US" sz="180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1600200" y="381000"/>
            <a:ext cx="7543800" cy="1447800"/>
          </a:xfrm>
        </p:spPr>
        <p:txBody>
          <a:bodyPr/>
          <a:lstStyle/>
          <a:p>
            <a:pPr eaLnBrk="1" hangingPunct="1"/>
            <a:r>
              <a:rPr lang="en-US" sz="4400" smtClean="0"/>
              <a:t>In a Safety Culture</a:t>
            </a:r>
            <a:br>
              <a:rPr lang="en-US" sz="4400" smtClean="0"/>
            </a:br>
            <a:r>
              <a:rPr lang="en-US" sz="4400" smtClean="0"/>
              <a:t>Attitudes &amp; Behaviors  </a:t>
            </a:r>
          </a:p>
        </p:txBody>
      </p:sp>
      <p:sp>
        <p:nvSpPr>
          <p:cNvPr id="69635" name="Rectangle 3"/>
          <p:cNvSpPr>
            <a:spLocks noGrp="1" noChangeArrowheads="1"/>
          </p:cNvSpPr>
          <p:nvPr>
            <p:ph type="body" idx="1"/>
          </p:nvPr>
        </p:nvSpPr>
        <p:spPr>
          <a:xfrm>
            <a:off x="1676400" y="2259013"/>
            <a:ext cx="7010400" cy="3836987"/>
          </a:xfrm>
        </p:spPr>
        <p:txBody>
          <a:bodyPr/>
          <a:lstStyle/>
          <a:p>
            <a:pPr eaLnBrk="1" hangingPunct="1">
              <a:lnSpc>
                <a:spcPct val="90000"/>
              </a:lnSpc>
            </a:pPr>
            <a:r>
              <a:rPr lang="en-US" smtClean="0"/>
              <a:t>Aim to reduce hazards</a:t>
            </a:r>
          </a:p>
          <a:p>
            <a:pPr eaLnBrk="1" hangingPunct="1">
              <a:lnSpc>
                <a:spcPct val="90000"/>
              </a:lnSpc>
            </a:pPr>
            <a:r>
              <a:rPr lang="en-US" smtClean="0"/>
              <a:t>Aim to determine risks</a:t>
            </a:r>
          </a:p>
          <a:p>
            <a:pPr eaLnBrk="1" hangingPunct="1">
              <a:lnSpc>
                <a:spcPct val="90000"/>
              </a:lnSpc>
            </a:pPr>
            <a:r>
              <a:rPr lang="en-US" smtClean="0"/>
              <a:t>Aim to minimize exposure to risk(s)</a:t>
            </a:r>
          </a:p>
          <a:p>
            <a:pPr eaLnBrk="1" hangingPunct="1">
              <a:lnSpc>
                <a:spcPct val="90000"/>
              </a:lnSpc>
            </a:pPr>
            <a:r>
              <a:rPr lang="en-US" smtClean="0"/>
              <a:t>Are proactive </a:t>
            </a:r>
          </a:p>
          <a:p>
            <a:pPr eaLnBrk="1" hangingPunct="1">
              <a:lnSpc>
                <a:spcPct val="90000"/>
              </a:lnSpc>
            </a:pPr>
            <a:r>
              <a:rPr lang="en-US" smtClean="0"/>
              <a:t>Strive to share responsibilities</a:t>
            </a:r>
          </a:p>
          <a:p>
            <a:pPr eaLnBrk="1" hangingPunct="1">
              <a:lnSpc>
                <a:spcPct val="90000"/>
              </a:lnSpc>
            </a:pPr>
            <a:r>
              <a:rPr lang="en-US" smtClean="0"/>
              <a:t>Recognize safety as an equal performance dimension</a:t>
            </a:r>
          </a:p>
          <a:p>
            <a:pPr eaLnBrk="1" hangingPunct="1">
              <a:lnSpc>
                <a:spcPct val="90000"/>
              </a:lnSpc>
            </a:pPr>
            <a:r>
              <a:rPr lang="en-US" smtClean="0"/>
              <a:t>Strive for improvement</a:t>
            </a:r>
          </a:p>
          <a:p>
            <a:pPr eaLnBrk="1" hangingPunct="1">
              <a:lnSpc>
                <a:spcPct val="90000"/>
              </a:lnSpc>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6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6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963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963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96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6" name="Text Box 8"/>
          <p:cNvSpPr txBox="1">
            <a:spLocks noChangeArrowheads="1"/>
          </p:cNvSpPr>
          <p:nvPr/>
        </p:nvSpPr>
        <p:spPr bwMode="auto">
          <a:xfrm>
            <a:off x="1905000" y="914400"/>
            <a:ext cx="4908550" cy="641350"/>
          </a:xfrm>
          <a:prstGeom prst="rect">
            <a:avLst/>
          </a:prstGeom>
          <a:noFill/>
          <a:ln w="9525">
            <a:noFill/>
            <a:miter lim="800000"/>
            <a:headEnd/>
            <a:tailEnd/>
          </a:ln>
        </p:spPr>
        <p:txBody>
          <a:bodyPr wrap="none">
            <a:spAutoFit/>
          </a:bodyPr>
          <a:lstStyle/>
          <a:p>
            <a:pPr>
              <a:spcBef>
                <a:spcPct val="20000"/>
              </a:spcBef>
              <a:buClr>
                <a:schemeClr val="accent1"/>
              </a:buClr>
              <a:buSzPct val="85000"/>
              <a:buFont typeface="Wingdings" pitchFamily="2" charset="2"/>
              <a:buNone/>
            </a:pPr>
            <a:r>
              <a:rPr lang="en-US" sz="3600"/>
              <a:t>PPE is the last “barrier”</a:t>
            </a:r>
          </a:p>
        </p:txBody>
      </p:sp>
      <p:sp>
        <p:nvSpPr>
          <p:cNvPr id="78857" name="Text Box 9"/>
          <p:cNvSpPr txBox="1">
            <a:spLocks noChangeArrowheads="1"/>
          </p:cNvSpPr>
          <p:nvPr/>
        </p:nvSpPr>
        <p:spPr bwMode="auto">
          <a:xfrm>
            <a:off x="1981200" y="1873250"/>
            <a:ext cx="1352550" cy="641350"/>
          </a:xfrm>
          <a:prstGeom prst="rect">
            <a:avLst/>
          </a:prstGeom>
          <a:noFill/>
          <a:ln w="9525">
            <a:noFill/>
            <a:miter lim="800000"/>
            <a:headEnd/>
            <a:tailEnd/>
          </a:ln>
        </p:spPr>
        <p:txBody>
          <a:bodyPr wrap="none">
            <a:spAutoFit/>
          </a:bodyPr>
          <a:lstStyle/>
          <a:p>
            <a:pPr eaLnBrk="0" hangingPunct="0"/>
            <a:r>
              <a:rPr lang="en-US" sz="3600"/>
              <a:t>Why?</a:t>
            </a:r>
          </a:p>
        </p:txBody>
      </p:sp>
      <p:sp>
        <p:nvSpPr>
          <p:cNvPr id="78858" name="Text Box 10"/>
          <p:cNvSpPr txBox="1">
            <a:spLocks noChangeArrowheads="1"/>
          </p:cNvSpPr>
          <p:nvPr/>
        </p:nvSpPr>
        <p:spPr bwMode="auto">
          <a:xfrm>
            <a:off x="1981200" y="3429000"/>
            <a:ext cx="1087438" cy="701675"/>
          </a:xfrm>
          <a:prstGeom prst="rect">
            <a:avLst/>
          </a:prstGeom>
          <a:noFill/>
          <a:ln w="9525">
            <a:noFill/>
            <a:miter lim="800000"/>
            <a:headEnd/>
            <a:tailEnd/>
          </a:ln>
        </p:spPr>
        <p:txBody>
          <a:bodyPr wrap="none">
            <a:spAutoFit/>
          </a:bodyPr>
          <a:lstStyle/>
          <a:p>
            <a:pPr eaLnBrk="0" hangingPunct="0"/>
            <a:r>
              <a:rPr lang="en-US" sz="4000"/>
              <a:t>So?</a:t>
            </a:r>
          </a:p>
        </p:txBody>
      </p:sp>
      <p:sp>
        <p:nvSpPr>
          <p:cNvPr id="78859" name="Text Box 11"/>
          <p:cNvSpPr txBox="1">
            <a:spLocks noChangeArrowheads="1"/>
          </p:cNvSpPr>
          <p:nvPr/>
        </p:nvSpPr>
        <p:spPr bwMode="auto">
          <a:xfrm>
            <a:off x="2895600" y="2659063"/>
            <a:ext cx="4756150" cy="641350"/>
          </a:xfrm>
          <a:prstGeom prst="rect">
            <a:avLst/>
          </a:prstGeom>
          <a:noFill/>
          <a:ln w="9525">
            <a:noFill/>
            <a:miter lim="800000"/>
            <a:headEnd/>
            <a:tailEnd/>
          </a:ln>
        </p:spPr>
        <p:txBody>
          <a:bodyPr wrap="none">
            <a:spAutoFit/>
          </a:bodyPr>
          <a:lstStyle/>
          <a:p>
            <a:pPr eaLnBrk="0" hangingPunct="0"/>
            <a:r>
              <a:rPr lang="en-US" sz="3600"/>
              <a:t>You have an exposure</a:t>
            </a:r>
          </a:p>
        </p:txBody>
      </p:sp>
      <p:sp>
        <p:nvSpPr>
          <p:cNvPr id="78860" name="Text Box 12"/>
          <p:cNvSpPr txBox="1">
            <a:spLocks noChangeArrowheads="1"/>
          </p:cNvSpPr>
          <p:nvPr/>
        </p:nvSpPr>
        <p:spPr bwMode="auto">
          <a:xfrm>
            <a:off x="3565525" y="1871663"/>
            <a:ext cx="4070350" cy="641350"/>
          </a:xfrm>
          <a:prstGeom prst="rect">
            <a:avLst/>
          </a:prstGeom>
          <a:noFill/>
          <a:ln w="9525">
            <a:noFill/>
            <a:miter lim="800000"/>
            <a:headEnd/>
            <a:tailEnd/>
          </a:ln>
        </p:spPr>
        <p:txBody>
          <a:bodyPr wrap="none">
            <a:spAutoFit/>
          </a:bodyPr>
          <a:lstStyle/>
          <a:p>
            <a:pPr eaLnBrk="0" hangingPunct="0"/>
            <a:r>
              <a:rPr lang="en-US" sz="3600"/>
              <a:t>Because if it fails…</a:t>
            </a:r>
          </a:p>
        </p:txBody>
      </p:sp>
      <p:sp>
        <p:nvSpPr>
          <p:cNvPr id="78861" name="Text Box 13"/>
          <p:cNvSpPr txBox="1">
            <a:spLocks noChangeArrowheads="1"/>
          </p:cNvSpPr>
          <p:nvPr/>
        </p:nvSpPr>
        <p:spPr bwMode="auto">
          <a:xfrm>
            <a:off x="990600" y="4217988"/>
            <a:ext cx="7680325" cy="579437"/>
          </a:xfrm>
          <a:prstGeom prst="rect">
            <a:avLst/>
          </a:prstGeom>
          <a:noFill/>
          <a:ln w="9525">
            <a:noFill/>
            <a:miter lim="800000"/>
            <a:headEnd/>
            <a:tailEnd/>
          </a:ln>
        </p:spPr>
        <p:txBody>
          <a:bodyPr wrap="none">
            <a:spAutoFit/>
          </a:bodyPr>
          <a:lstStyle/>
          <a:p>
            <a:pPr eaLnBrk="0" hangingPunct="0"/>
            <a:r>
              <a:rPr lang="en-US"/>
              <a:t>Don’t depend on PPE to protect you from</a:t>
            </a:r>
            <a:r>
              <a:rPr lang="en-US" sz="2800"/>
              <a:t> </a:t>
            </a:r>
          </a:p>
        </p:txBody>
      </p:sp>
      <p:sp>
        <p:nvSpPr>
          <p:cNvPr id="78862" name="Text Box 14"/>
          <p:cNvSpPr txBox="1">
            <a:spLocks noChangeArrowheads="1"/>
          </p:cNvSpPr>
          <p:nvPr/>
        </p:nvSpPr>
        <p:spPr bwMode="auto">
          <a:xfrm>
            <a:off x="2895600" y="5105400"/>
            <a:ext cx="3697288" cy="762000"/>
          </a:xfrm>
          <a:prstGeom prst="rect">
            <a:avLst/>
          </a:prstGeom>
          <a:noFill/>
          <a:ln w="9525">
            <a:noFill/>
            <a:miter lim="800000"/>
            <a:headEnd/>
            <a:tailEnd/>
          </a:ln>
        </p:spPr>
        <p:txBody>
          <a:bodyPr wrap="none">
            <a:spAutoFit/>
          </a:bodyPr>
          <a:lstStyle/>
          <a:p>
            <a:pPr eaLnBrk="0" hangingPunct="0"/>
            <a:r>
              <a:rPr lang="en-US" sz="4400"/>
              <a:t>Poor Planning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6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85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885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886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0"/>
                                  </p:iterate>
                                  <p:childTnLst>
                                    <p:set>
                                      <p:cBhvr>
                                        <p:cTn id="30" dur="1" fill="hold">
                                          <p:stCondLst>
                                            <p:cond delay="0"/>
                                          </p:stCondLst>
                                        </p:cTn>
                                        <p:tgtEl>
                                          <p:spTgt spid="78862"/>
                                        </p:tgtEl>
                                        <p:attrNameLst>
                                          <p:attrName>style.visibility</p:attrName>
                                        </p:attrNameLst>
                                      </p:cBhvr>
                                      <p:to>
                                        <p:strVal val="visible"/>
                                      </p:to>
                                    </p:set>
                                  </p:childTnLst>
                                </p:cTn>
                              </p:par>
                            </p:childTnLst>
                          </p:cTn>
                        </p:par>
                        <p:par>
                          <p:cTn id="31" fill="hold">
                            <p:stCondLst>
                              <p:cond delay="0"/>
                            </p:stCondLst>
                            <p:childTnLst>
                              <p:par>
                                <p:cTn id="32" presetID="20" presetClass="emph" presetSubtype="0" fill="hold" grpId="1" nodeType="afterEffect">
                                  <p:stCondLst>
                                    <p:cond delay="500"/>
                                  </p:stCondLst>
                                  <p:iterate type="lt">
                                    <p:tmPct val="10000"/>
                                  </p:iterate>
                                  <p:childTnLst>
                                    <p:set>
                                      <p:cBhvr override="childStyle">
                                        <p:cTn id="33" dur="500" autoRev="1" fill="hold"/>
                                        <p:tgtEl>
                                          <p:spTgt spid="78862"/>
                                        </p:tgtEl>
                                        <p:attrNameLst>
                                          <p:attrName>style.color</p:attrName>
                                        </p:attrNameLst>
                                      </p:cBhvr>
                                      <p:to>
                                        <p:clrVal>
                                          <a:srgbClr val="FF0000"/>
                                        </p:clrVal>
                                      </p:to>
                                    </p:set>
                                    <p:set>
                                      <p:cBhvr>
                                        <p:cTn id="34" dur="500" autoRev="1" fill="hold"/>
                                        <p:tgtEl>
                                          <p:spTgt spid="78862"/>
                                        </p:tgtEl>
                                        <p:attrNameLst>
                                          <p:attrName>fillcolor</p:attrName>
                                        </p:attrNameLst>
                                      </p:cBhvr>
                                      <p:to>
                                        <p:clrVal>
                                          <a:srgbClr val="FF0000"/>
                                        </p:clrVal>
                                      </p:to>
                                    </p:set>
                                    <p:set>
                                      <p:cBhvr>
                                        <p:cTn id="35" dur="500" autoRev="1" fill="hold"/>
                                        <p:tgtEl>
                                          <p:spTgt spid="7886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6" grpId="0"/>
      <p:bldP spid="78857" grpId="0"/>
      <p:bldP spid="78858" grpId="0"/>
      <p:bldP spid="78859" grpId="0"/>
      <p:bldP spid="78860" grpId="0"/>
      <p:bldP spid="78861" grpId="0"/>
      <p:bldP spid="78862" grpId="0"/>
      <p:bldP spid="78862"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1524000" y="1905000"/>
          <a:ext cx="7162800"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4" descr="8661742_0e9e2e9f79_o"/>
          <p:cNvPicPr>
            <a:picLocks noChangeAspect="1" noChangeArrowheads="1"/>
          </p:cNvPicPr>
          <p:nvPr/>
        </p:nvPicPr>
        <p:blipFill>
          <a:blip r:embed="rId2"/>
          <a:srcRect/>
          <a:stretch>
            <a:fillRect/>
          </a:stretch>
        </p:blipFill>
        <p:spPr bwMode="auto">
          <a:xfrm>
            <a:off x="2286000" y="381000"/>
            <a:ext cx="4406900"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r>
              <a:rPr lang="en-US" smtClean="0"/>
              <a:t>OSHA Standards (Regulatory)</a:t>
            </a:r>
          </a:p>
        </p:txBody>
      </p:sp>
      <p:sp>
        <p:nvSpPr>
          <p:cNvPr id="82947" name="Rectangle 3"/>
          <p:cNvSpPr>
            <a:spLocks noGrp="1" noChangeArrowheads="1"/>
          </p:cNvSpPr>
          <p:nvPr>
            <p:ph type="body" idx="1"/>
          </p:nvPr>
        </p:nvSpPr>
        <p:spPr/>
        <p:txBody>
          <a:bodyPr/>
          <a:lstStyle/>
          <a:p>
            <a:pPr>
              <a:lnSpc>
                <a:spcPct val="90000"/>
              </a:lnSpc>
            </a:pPr>
            <a:r>
              <a:rPr lang="en-US" smtClean="0"/>
              <a:t>1910.1450(f)</a:t>
            </a:r>
          </a:p>
          <a:p>
            <a:pPr lvl="1">
              <a:lnSpc>
                <a:spcPct val="90000"/>
              </a:lnSpc>
            </a:pPr>
            <a:r>
              <a:rPr lang="en-US" smtClean="0"/>
              <a:t>Employee information and training.</a:t>
            </a:r>
          </a:p>
          <a:p>
            <a:pPr>
              <a:lnSpc>
                <a:spcPct val="90000"/>
              </a:lnSpc>
            </a:pPr>
            <a:r>
              <a:rPr lang="en-US" smtClean="0"/>
              <a:t>1910.1450(f)(1)</a:t>
            </a:r>
          </a:p>
          <a:p>
            <a:pPr lvl="1">
              <a:lnSpc>
                <a:spcPct val="90000"/>
              </a:lnSpc>
            </a:pPr>
            <a:r>
              <a:rPr lang="en-US" smtClean="0"/>
              <a:t>The employer shall provide employees with information and training to ensure that they are apprised of the hazards of chemicals present in their work area.</a:t>
            </a:r>
          </a:p>
          <a:p>
            <a:pPr>
              <a:lnSpc>
                <a:spcPct val="90000"/>
              </a:lnSpc>
            </a:pPr>
            <a:r>
              <a:rPr lang="en-US" smtClean="0"/>
              <a:t>1910.1450(f)(3)</a:t>
            </a:r>
          </a:p>
          <a:p>
            <a:pPr lvl="1">
              <a:lnSpc>
                <a:spcPct val="90000"/>
              </a:lnSpc>
            </a:pPr>
            <a:r>
              <a:rPr lang="en-US" smtClean="0"/>
              <a:t>Information. Employees shall be informed of:</a:t>
            </a:r>
          </a:p>
          <a:p>
            <a:pPr>
              <a:lnSpc>
                <a:spcPct val="90000"/>
              </a:lnSpc>
            </a:pPr>
            <a:endParaRPr lang="en-US" smtClean="0"/>
          </a:p>
          <a:p>
            <a:pPr>
              <a:lnSpc>
                <a:spcPct val="90000"/>
              </a:lnSpc>
            </a:pPr>
            <a:endParaRPr lang="en-US" smtClean="0"/>
          </a:p>
        </p:txBody>
      </p:sp>
      <p:sp>
        <p:nvSpPr>
          <p:cNvPr id="44037" name="Text Box 5"/>
          <p:cNvSpPr txBox="1">
            <a:spLocks noChangeArrowheads="1"/>
          </p:cNvSpPr>
          <p:nvPr/>
        </p:nvSpPr>
        <p:spPr bwMode="auto">
          <a:xfrm>
            <a:off x="2133600" y="1447800"/>
            <a:ext cx="977900" cy="244475"/>
          </a:xfrm>
          <a:prstGeom prst="rect">
            <a:avLst/>
          </a:prstGeom>
          <a:noFill/>
          <a:ln w="9525">
            <a:noFill/>
            <a:miter lim="800000"/>
            <a:headEnd/>
            <a:tailEnd/>
          </a:ln>
        </p:spPr>
        <p:txBody>
          <a:bodyPr wrap="none">
            <a:spAutoFit/>
          </a:bodyPr>
          <a:lstStyle/>
          <a:p>
            <a:r>
              <a:rPr lang="en-US" sz="1000"/>
              <a:t>The Fine Print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947">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294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2947">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29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947">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29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r>
              <a:rPr lang="en-US" smtClean="0"/>
              <a:t>OSHA Standards, cont.</a:t>
            </a:r>
          </a:p>
        </p:txBody>
      </p:sp>
      <p:sp>
        <p:nvSpPr>
          <p:cNvPr id="44034" name="Rectangle 3"/>
          <p:cNvSpPr>
            <a:spLocks noGrp="1" noChangeArrowheads="1"/>
          </p:cNvSpPr>
          <p:nvPr>
            <p:ph type="body" idx="1"/>
          </p:nvPr>
        </p:nvSpPr>
        <p:spPr/>
        <p:txBody>
          <a:bodyPr/>
          <a:lstStyle/>
          <a:p>
            <a:pPr>
              <a:lnSpc>
                <a:spcPct val="90000"/>
              </a:lnSpc>
            </a:pPr>
            <a:r>
              <a:rPr lang="en-US" sz="2400" b="1" smtClean="0"/>
              <a:t>1910.1450(f)(3)(iii)</a:t>
            </a:r>
            <a:r>
              <a:rPr lang="en-US" sz="2400" smtClean="0"/>
              <a:t> </a:t>
            </a:r>
          </a:p>
          <a:p>
            <a:pPr lvl="1">
              <a:lnSpc>
                <a:spcPct val="90000"/>
              </a:lnSpc>
            </a:pPr>
            <a:r>
              <a:rPr lang="en-US" sz="2100" smtClean="0"/>
              <a:t>The permissible exposure limits for </a:t>
            </a:r>
            <a:r>
              <a:rPr lang="en-US" sz="2100" smtClean="0">
                <a:hlinkClick r:id="rId2"/>
              </a:rPr>
              <a:t>OSHA regulated substances </a:t>
            </a:r>
            <a:r>
              <a:rPr lang="en-US" sz="2100" smtClean="0"/>
              <a:t>or recommended exposure limits for other hazardous chemicals where there is no applicable OSHA standard; </a:t>
            </a:r>
          </a:p>
          <a:p>
            <a:pPr>
              <a:lnSpc>
                <a:spcPct val="90000"/>
              </a:lnSpc>
            </a:pPr>
            <a:r>
              <a:rPr lang="en-US" sz="2400" smtClean="0"/>
              <a:t>OSHA 29 CFR 1910 Subpart Z – Toxic and Hazardous Substances - Standard 1910.1000 – Air contaminants - There are 3 Tables of hazardous materials, Z1 – Z3</a:t>
            </a:r>
          </a:p>
          <a:p>
            <a:pPr>
              <a:lnSpc>
                <a:spcPct val="90000"/>
              </a:lnSpc>
            </a:pPr>
            <a:r>
              <a:rPr lang="en-US" sz="2400" smtClean="0"/>
              <a:t>Standards 1910.1001 through 1096 – specifically regulated substances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0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4"/>
          <p:cNvSpPr>
            <a:spLocks noChangeArrowheads="1"/>
          </p:cNvSpPr>
          <p:nvPr/>
        </p:nvSpPr>
        <p:spPr bwMode="auto">
          <a:xfrm>
            <a:off x="1676400" y="457200"/>
            <a:ext cx="7010400" cy="1295400"/>
          </a:xfrm>
          <a:prstGeom prst="rect">
            <a:avLst/>
          </a:prstGeom>
          <a:noFill/>
          <a:ln w="9525">
            <a:noFill/>
            <a:miter lim="800000"/>
            <a:headEnd/>
            <a:tailEnd/>
          </a:ln>
        </p:spPr>
        <p:txBody>
          <a:bodyPr anchor="ctr"/>
          <a:lstStyle/>
          <a:p>
            <a:r>
              <a:rPr lang="en-US" sz="4400"/>
              <a:t>Training Topics Today</a:t>
            </a:r>
          </a:p>
        </p:txBody>
      </p:sp>
      <p:sp>
        <p:nvSpPr>
          <p:cNvPr id="3075" name="Rectangle 5"/>
          <p:cNvSpPr>
            <a:spLocks noChangeArrowheads="1"/>
          </p:cNvSpPr>
          <p:nvPr/>
        </p:nvSpPr>
        <p:spPr bwMode="auto">
          <a:xfrm>
            <a:off x="1676400" y="1981200"/>
            <a:ext cx="7010400" cy="4114800"/>
          </a:xfrm>
          <a:prstGeom prst="rect">
            <a:avLst/>
          </a:prstGeom>
          <a:noFill/>
          <a:ln w="9525">
            <a:noFill/>
            <a:miter lim="800000"/>
            <a:headEnd/>
            <a:tailEnd/>
          </a:ln>
        </p:spPr>
        <p:txBody>
          <a:bodyPr/>
          <a:lstStyle/>
          <a:p>
            <a:pPr marL="342900" indent="-342900">
              <a:spcBef>
                <a:spcPct val="20000"/>
              </a:spcBef>
              <a:buClr>
                <a:schemeClr val="accent1"/>
              </a:buClr>
              <a:buSzPct val="85000"/>
              <a:buFont typeface="Wingdings" pitchFamily="2" charset="2"/>
              <a:buChar char="o"/>
            </a:pPr>
            <a:r>
              <a:rPr lang="en-US" sz="2000"/>
              <a:t>Safety Culture</a:t>
            </a:r>
          </a:p>
          <a:p>
            <a:pPr marL="742950" lvl="1" indent="-285750">
              <a:spcBef>
                <a:spcPct val="20000"/>
              </a:spcBef>
              <a:buClr>
                <a:schemeClr val="accent1"/>
              </a:buClr>
              <a:buSzPct val="70000"/>
              <a:buFont typeface="Wingdings" pitchFamily="2" charset="2"/>
              <a:buChar char="n"/>
            </a:pPr>
            <a:r>
              <a:rPr lang="en-US" sz="2000"/>
              <a:t>Accident Causation &amp; Prevention</a:t>
            </a:r>
          </a:p>
          <a:p>
            <a:pPr marL="342900" indent="-342900">
              <a:spcBef>
                <a:spcPct val="20000"/>
              </a:spcBef>
              <a:buClr>
                <a:schemeClr val="accent1"/>
              </a:buClr>
              <a:buSzPct val="85000"/>
              <a:buFont typeface="Wingdings" pitchFamily="2" charset="2"/>
              <a:buChar char="o"/>
            </a:pPr>
            <a:r>
              <a:rPr lang="en-US" sz="2000"/>
              <a:t>Preventing Exposure</a:t>
            </a:r>
          </a:p>
          <a:p>
            <a:pPr marL="742950" lvl="1" indent="-285750">
              <a:spcBef>
                <a:spcPct val="20000"/>
              </a:spcBef>
              <a:buClr>
                <a:schemeClr val="accent1"/>
              </a:buClr>
              <a:buSzPct val="70000"/>
              <a:buFont typeface="Wingdings" pitchFamily="2" charset="2"/>
              <a:buChar char="n"/>
            </a:pPr>
            <a:r>
              <a:rPr lang="en-US" sz="2000"/>
              <a:t>Spills</a:t>
            </a:r>
          </a:p>
          <a:p>
            <a:pPr marL="742950" lvl="1" indent="-285750">
              <a:spcBef>
                <a:spcPct val="20000"/>
              </a:spcBef>
              <a:buClr>
                <a:schemeClr val="accent1"/>
              </a:buClr>
              <a:buSzPct val="70000"/>
              <a:buFont typeface="Wingdings" pitchFamily="2" charset="2"/>
              <a:buChar char="n"/>
            </a:pPr>
            <a:r>
              <a:rPr lang="en-US" sz="2000"/>
              <a:t>Methods of Detection</a:t>
            </a:r>
          </a:p>
          <a:p>
            <a:pPr marL="742950" lvl="1" indent="-285750">
              <a:spcBef>
                <a:spcPct val="20000"/>
              </a:spcBef>
              <a:buClr>
                <a:schemeClr val="accent1"/>
              </a:buClr>
              <a:buSzPct val="70000"/>
              <a:buFont typeface="Wingdings" pitchFamily="2" charset="2"/>
              <a:buChar char="n"/>
            </a:pPr>
            <a:r>
              <a:rPr lang="en-US" sz="2000"/>
              <a:t>Signs &amp; Symptoms</a:t>
            </a:r>
          </a:p>
          <a:p>
            <a:pPr marL="342900" indent="-342900">
              <a:spcBef>
                <a:spcPct val="20000"/>
              </a:spcBef>
              <a:buClr>
                <a:schemeClr val="accent1"/>
              </a:buClr>
              <a:buSzPct val="85000"/>
              <a:buFont typeface="Wingdings" pitchFamily="2" charset="2"/>
              <a:buChar char="o"/>
            </a:pPr>
            <a:r>
              <a:rPr lang="en-US" sz="2000"/>
              <a:t>Solvents</a:t>
            </a:r>
          </a:p>
          <a:p>
            <a:pPr marL="742950" lvl="1" indent="-285750">
              <a:spcBef>
                <a:spcPct val="20000"/>
              </a:spcBef>
              <a:buClr>
                <a:schemeClr val="accent1"/>
              </a:buClr>
              <a:buSzPct val="70000"/>
              <a:buFont typeface="Wingdings" pitchFamily="2" charset="2"/>
              <a:buChar char="n"/>
            </a:pPr>
            <a:r>
              <a:rPr lang="en-US" sz="2000"/>
              <a:t>Storage &amp; Handling</a:t>
            </a:r>
          </a:p>
          <a:p>
            <a:pPr marL="342900" indent="-342900">
              <a:spcBef>
                <a:spcPct val="20000"/>
              </a:spcBef>
              <a:buClr>
                <a:schemeClr val="accent1"/>
              </a:buClr>
              <a:buSzPct val="85000"/>
              <a:buFont typeface="Wingdings" pitchFamily="2" charset="2"/>
              <a:buChar char="o"/>
            </a:pPr>
            <a:r>
              <a:rPr lang="en-US" sz="2000"/>
              <a:t>Medical Emergencies</a:t>
            </a:r>
          </a:p>
          <a:p>
            <a:pPr marL="342900" indent="-342900">
              <a:spcBef>
                <a:spcPct val="20000"/>
              </a:spcBef>
              <a:buClr>
                <a:schemeClr val="accent1"/>
              </a:buClr>
              <a:buSzPct val="85000"/>
              <a:buFont typeface="Wingdings" pitchFamily="2" charset="2"/>
              <a:buChar char="o"/>
            </a:pPr>
            <a:r>
              <a:rPr lang="en-US" sz="2000"/>
              <a:t>Miscellaneous Information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7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7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7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0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r>
              <a:rPr lang="en-US" smtClean="0"/>
              <a:t>Permissible Exposure Limit (PEL)</a:t>
            </a:r>
          </a:p>
        </p:txBody>
      </p:sp>
      <p:sp>
        <p:nvSpPr>
          <p:cNvPr id="45058" name="Rectangle 3"/>
          <p:cNvSpPr>
            <a:spLocks noGrp="1" noChangeArrowheads="1"/>
          </p:cNvSpPr>
          <p:nvPr>
            <p:ph type="body" idx="1"/>
          </p:nvPr>
        </p:nvSpPr>
        <p:spPr/>
        <p:txBody>
          <a:bodyPr/>
          <a:lstStyle/>
          <a:p>
            <a:r>
              <a:rPr lang="en-US" sz="2400" smtClean="0"/>
              <a:t>Refers to an employee’s exposure, as a time weighted average, to an air contaminant.  It is a concentration that shall not be exceeded in any 8-hour work shift of a 40-hour work week.</a:t>
            </a:r>
          </a:p>
          <a:p>
            <a:r>
              <a:rPr lang="en-US" sz="2400" smtClean="0"/>
              <a:t>1910.1450(c) </a:t>
            </a:r>
          </a:p>
          <a:p>
            <a:pPr lvl="1"/>
            <a:r>
              <a:rPr lang="en-US" sz="2100" i="1" smtClean="0"/>
              <a:t>Permissible exposure limits. For laboratory uses of OSHA regulated substances, the employer shall assure that laboratory employees' exposures to such substances do not exceed the permissible exposure limits specified in 29 CFR part 1910, subpart Z.</a:t>
            </a:r>
          </a:p>
          <a:p>
            <a:endParaRPr lang="en-US" sz="2400" i="1" smtClean="0"/>
          </a:p>
          <a:p>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50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eaLnBrk="1" hangingPunct="1"/>
            <a:r>
              <a:rPr lang="en-US" smtClean="0"/>
              <a:t>Time Weighted Average</a:t>
            </a:r>
            <a:br>
              <a:rPr lang="en-US" smtClean="0"/>
            </a:br>
            <a:r>
              <a:rPr lang="en-US" smtClean="0"/>
              <a:t>(TWA)</a:t>
            </a:r>
          </a:p>
        </p:txBody>
      </p:sp>
      <p:sp>
        <p:nvSpPr>
          <p:cNvPr id="46082" name="Content Placeholder 2"/>
          <p:cNvSpPr>
            <a:spLocks noGrp="1"/>
          </p:cNvSpPr>
          <p:nvPr>
            <p:ph idx="1"/>
          </p:nvPr>
        </p:nvSpPr>
        <p:spPr>
          <a:xfrm>
            <a:off x="1676400" y="1828800"/>
            <a:ext cx="7010400" cy="4343400"/>
          </a:xfrm>
        </p:spPr>
        <p:txBody>
          <a:bodyPr/>
          <a:lstStyle/>
          <a:p>
            <a:pPr eaLnBrk="1" hangingPunct="1"/>
            <a:endParaRPr lang="en-US" smtClean="0"/>
          </a:p>
          <a:p>
            <a:pPr eaLnBrk="1" hangingPunct="1"/>
            <a:r>
              <a:rPr lang="en-US" smtClean="0"/>
              <a:t>Simple to calculate</a:t>
            </a:r>
          </a:p>
          <a:p>
            <a:pPr eaLnBrk="1" hangingPunct="1"/>
            <a:endParaRPr lang="en-US" smtClean="0"/>
          </a:p>
          <a:p>
            <a:pPr eaLnBrk="1" hangingPunct="1"/>
            <a:endParaRPr lang="en-US" smtClean="0"/>
          </a:p>
          <a:p>
            <a:pPr eaLnBrk="1" hangingPunct="1"/>
            <a:endParaRPr lang="en-US" smtClean="0"/>
          </a:p>
          <a:p>
            <a:pPr eaLnBrk="1" hangingPunct="1"/>
            <a:r>
              <a:rPr lang="en-US" smtClean="0"/>
              <a:t>The term “average” in itself denotes that the limit value has been exceeded at some point</a:t>
            </a:r>
          </a:p>
          <a:p>
            <a:pPr eaLnBrk="1" hangingPunct="1"/>
            <a:endParaRPr lang="en-US" smtClean="0"/>
          </a:p>
          <a:p>
            <a:pPr eaLnBrk="1" hangingPunct="1">
              <a:buFont typeface="Wingdings" pitchFamily="2" charset="2"/>
              <a:buNone/>
            </a:pPr>
            <a:endParaRPr lang="en-US" smtClean="0"/>
          </a:p>
          <a:p>
            <a:pPr eaLnBrk="1" hangingPunct="1">
              <a:buFont typeface="Wingdings" pitchFamily="2" charset="2"/>
              <a:buNone/>
            </a:pPr>
            <a:endParaRPr lang="en-US" smtClean="0"/>
          </a:p>
        </p:txBody>
      </p:sp>
      <p:sp>
        <p:nvSpPr>
          <p:cNvPr id="47107"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0" hangingPunct="0"/>
            <a:endParaRPr lang="en-US"/>
          </a:p>
        </p:txBody>
      </p:sp>
      <p:pic>
        <p:nvPicPr>
          <p:cNvPr id="46084" name="Picture 21" descr="untitled.JPG"/>
          <p:cNvPicPr>
            <a:picLocks noChangeAspect="1"/>
          </p:cNvPicPr>
          <p:nvPr/>
        </p:nvPicPr>
        <p:blipFill>
          <a:blip r:embed="rId3"/>
          <a:srcRect/>
          <a:stretch>
            <a:fillRect/>
          </a:stretch>
        </p:blipFill>
        <p:spPr bwMode="auto">
          <a:xfrm>
            <a:off x="3352800" y="3124200"/>
            <a:ext cx="1358900" cy="1042988"/>
          </a:xfrm>
          <a:prstGeom prst="rect">
            <a:avLst/>
          </a:prstGeom>
          <a:noFill/>
          <a:ln w="9525">
            <a:noFill/>
            <a:miter lim="800000"/>
            <a:headEnd/>
            <a:tailEnd/>
          </a:ln>
        </p:spPr>
      </p:pic>
      <p:sp>
        <p:nvSpPr>
          <p:cNvPr id="47109" name="TextBox 5"/>
          <p:cNvSpPr txBox="1">
            <a:spLocks noChangeArrowheads="1"/>
          </p:cNvSpPr>
          <p:nvPr/>
        </p:nvSpPr>
        <p:spPr bwMode="auto">
          <a:xfrm>
            <a:off x="3962400" y="6248400"/>
            <a:ext cx="1779588" cy="369888"/>
          </a:xfrm>
          <a:prstGeom prst="rect">
            <a:avLst/>
          </a:prstGeom>
          <a:noFill/>
          <a:ln w="9525">
            <a:noFill/>
            <a:miter lim="800000"/>
            <a:headEnd/>
            <a:tailEnd/>
          </a:ln>
        </p:spPr>
        <p:txBody>
          <a:bodyPr wrap="none">
            <a:spAutoFit/>
          </a:bodyPr>
          <a:lstStyle/>
          <a:p>
            <a:pPr eaLnBrk="0" hangingPunct="0"/>
            <a:r>
              <a:rPr lang="en-US" sz="1800">
                <a:hlinkClick r:id="rId4"/>
              </a:rPr>
              <a:t>TWA Calculator</a:t>
            </a:r>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08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608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uiExpand="1" build="allAtOnce"/>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4"/>
          <p:cNvSpPr>
            <a:spLocks noGrp="1" noChangeArrowheads="1"/>
          </p:cNvSpPr>
          <p:nvPr>
            <p:ph type="title"/>
          </p:nvPr>
        </p:nvSpPr>
        <p:spPr>
          <a:xfrm>
            <a:off x="1676400" y="533400"/>
            <a:ext cx="7010400" cy="1295400"/>
          </a:xfrm>
        </p:spPr>
        <p:txBody>
          <a:bodyPr/>
          <a:lstStyle/>
          <a:p>
            <a:pPr eaLnBrk="1" hangingPunct="1"/>
            <a:r>
              <a:rPr lang="en-US" sz="2700" smtClean="0"/>
              <a:t>What concentration (ppm) of solvent would be created by evaporating </a:t>
            </a:r>
            <a:r>
              <a:rPr lang="en-US" sz="2700" b="1" smtClean="0"/>
              <a:t>ONE MOLE</a:t>
            </a:r>
            <a:r>
              <a:rPr lang="en-US" sz="2700" smtClean="0"/>
              <a:t> of solvent into the stockroom solvent room?</a:t>
            </a:r>
          </a:p>
        </p:txBody>
      </p:sp>
      <p:sp>
        <p:nvSpPr>
          <p:cNvPr id="36867" name="Rectangle 15"/>
          <p:cNvSpPr>
            <a:spLocks noGrp="1" noChangeArrowheads="1"/>
          </p:cNvSpPr>
          <p:nvPr>
            <p:ph type="body" idx="1"/>
          </p:nvPr>
        </p:nvSpPr>
        <p:spPr>
          <a:xfrm>
            <a:off x="1600200" y="2209800"/>
            <a:ext cx="7010400" cy="3124200"/>
          </a:xfrm>
        </p:spPr>
        <p:txBody>
          <a:bodyPr/>
          <a:lstStyle/>
          <a:p>
            <a:pPr eaLnBrk="1" hangingPunct="1"/>
            <a:r>
              <a:rPr lang="en-US" smtClean="0"/>
              <a:t>New solvent room area is ~</a:t>
            </a:r>
            <a:r>
              <a:rPr lang="en-US" smtClean="0">
                <a:solidFill>
                  <a:schemeClr val="tx1"/>
                </a:solidFill>
              </a:rPr>
              <a:t>1120 ft</a:t>
            </a:r>
            <a:r>
              <a:rPr lang="en-US" baseline="30000" smtClean="0">
                <a:solidFill>
                  <a:schemeClr val="tx1"/>
                </a:solidFill>
              </a:rPr>
              <a:t>3</a:t>
            </a:r>
            <a:r>
              <a:rPr lang="en-US" smtClean="0">
                <a:solidFill>
                  <a:schemeClr val="tx1"/>
                </a:solidFill>
              </a:rPr>
              <a:t> </a:t>
            </a:r>
          </a:p>
          <a:p>
            <a:pPr eaLnBrk="1" hangingPunct="1"/>
            <a:r>
              <a:rPr lang="en-US" smtClean="0">
                <a:cs typeface="Arial" charset="0"/>
              </a:rPr>
              <a:t>1 mole of CH</a:t>
            </a:r>
            <a:r>
              <a:rPr lang="en-US" baseline="-25000" smtClean="0">
                <a:cs typeface="Arial" charset="0"/>
              </a:rPr>
              <a:t>2</a:t>
            </a:r>
            <a:r>
              <a:rPr lang="en-US" smtClean="0">
                <a:cs typeface="Arial" charset="0"/>
              </a:rPr>
              <a:t>Cl</a:t>
            </a:r>
            <a:r>
              <a:rPr lang="en-US" baseline="-25000" smtClean="0">
                <a:cs typeface="Arial" charset="0"/>
              </a:rPr>
              <a:t>2</a:t>
            </a:r>
            <a:r>
              <a:rPr lang="en-US" smtClean="0">
                <a:cs typeface="Arial" charset="0"/>
              </a:rPr>
              <a:t> would be ~65 mL</a:t>
            </a:r>
          </a:p>
          <a:p>
            <a:pPr eaLnBrk="1" hangingPunct="1"/>
            <a:r>
              <a:rPr lang="en-US" smtClean="0"/>
              <a:t>At 680 torr and 22</a:t>
            </a:r>
            <a:r>
              <a:rPr lang="en-US" smtClean="0">
                <a:cs typeface="Arial" charset="0"/>
              </a:rPr>
              <a:t>ºC, room contains ~1182 moles of air</a:t>
            </a:r>
            <a:endParaRPr lang="en-US" smtClean="0"/>
          </a:p>
          <a:p>
            <a:pPr eaLnBrk="1" hangingPunct="1"/>
            <a:r>
              <a:rPr lang="en-US" smtClean="0">
                <a:cs typeface="Arial" charset="0"/>
              </a:rPr>
              <a:t>(1/1182) x 10</a:t>
            </a:r>
            <a:r>
              <a:rPr lang="en-US" baseline="30000" smtClean="0">
                <a:cs typeface="Arial" charset="0"/>
              </a:rPr>
              <a:t>6</a:t>
            </a:r>
            <a:r>
              <a:rPr lang="en-US" smtClean="0">
                <a:cs typeface="Arial" charset="0"/>
              </a:rPr>
              <a:t> = 846 ppm</a:t>
            </a:r>
          </a:p>
          <a:p>
            <a:pPr eaLnBrk="1" hangingPunct="1"/>
            <a:r>
              <a:rPr lang="en-US" smtClean="0">
                <a:cs typeface="Arial" charset="0"/>
              </a:rPr>
              <a:t>PEL for CH</a:t>
            </a:r>
            <a:r>
              <a:rPr lang="en-US" baseline="-25000" smtClean="0">
                <a:cs typeface="Arial" charset="0"/>
              </a:rPr>
              <a:t>2</a:t>
            </a:r>
            <a:r>
              <a:rPr lang="en-US" smtClean="0">
                <a:cs typeface="Arial" charset="0"/>
              </a:rPr>
              <a:t>Cl</a:t>
            </a:r>
            <a:r>
              <a:rPr lang="en-US" baseline="-25000" smtClean="0">
                <a:cs typeface="Arial" charset="0"/>
              </a:rPr>
              <a:t>2 </a:t>
            </a:r>
            <a:r>
              <a:rPr lang="en-US" smtClean="0">
                <a:cs typeface="Arial" charset="0"/>
              </a:rPr>
              <a:t>is 500 ppm TWA</a:t>
            </a:r>
          </a:p>
          <a:p>
            <a:pPr eaLnBrk="1" hangingPunct="1"/>
            <a:r>
              <a:rPr lang="en-US" smtClean="0">
                <a:cs typeface="Arial" charset="0"/>
              </a:rPr>
              <a:t>C is 1000 ppm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8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3"/>
          <p:cNvSpPr>
            <a:spLocks noGrp="1"/>
          </p:cNvSpPr>
          <p:nvPr>
            <p:ph type="title"/>
          </p:nvPr>
        </p:nvSpPr>
        <p:spPr>
          <a:xfrm>
            <a:off x="1676400" y="304800"/>
            <a:ext cx="7010400" cy="1295400"/>
          </a:xfrm>
        </p:spPr>
        <p:txBody>
          <a:bodyPr/>
          <a:lstStyle/>
          <a:p>
            <a:r>
              <a:rPr lang="en-US" smtClean="0"/>
              <a:t>Practicality of PELs</a:t>
            </a:r>
          </a:p>
        </p:txBody>
      </p:sp>
      <p:sp>
        <p:nvSpPr>
          <p:cNvPr id="33795" name="Content Placeholder 4"/>
          <p:cNvSpPr>
            <a:spLocks noGrp="1"/>
          </p:cNvSpPr>
          <p:nvPr>
            <p:ph idx="1"/>
          </p:nvPr>
        </p:nvSpPr>
        <p:spPr>
          <a:xfrm>
            <a:off x="1676400" y="1447800"/>
            <a:ext cx="7010400" cy="4648200"/>
          </a:xfrm>
        </p:spPr>
        <p:txBody>
          <a:bodyPr/>
          <a:lstStyle/>
          <a:p>
            <a:pPr eaLnBrk="1" hangingPunct="1"/>
            <a:r>
              <a:rPr lang="en-US" sz="2400" smtClean="0"/>
              <a:t>PELs are not a very practical way to determine exposure unless you are monitoring for the hazard</a:t>
            </a:r>
          </a:p>
          <a:p>
            <a:pPr eaLnBrk="1" hangingPunct="1"/>
            <a:r>
              <a:rPr lang="en-US" sz="2400" smtClean="0"/>
              <a:t>Rarely, if ever, will this apply to work in our labs – why?</a:t>
            </a:r>
          </a:p>
          <a:p>
            <a:pPr eaLnBrk="1" hangingPunct="1"/>
            <a:r>
              <a:rPr lang="en-US" sz="2400" smtClean="0"/>
              <a:t>NC is a State Plan State – </a:t>
            </a:r>
            <a:r>
              <a:rPr lang="en-US" sz="2400" smtClean="0">
                <a:hlinkClick r:id="rId3"/>
              </a:rPr>
              <a:t>OSHNC PEL standards </a:t>
            </a:r>
            <a:r>
              <a:rPr lang="en-US" sz="2400" smtClean="0"/>
              <a:t>are stricter for some chemicals</a:t>
            </a:r>
          </a:p>
          <a:p>
            <a:pPr eaLnBrk="1" hangingPunct="1"/>
            <a:r>
              <a:rPr lang="en-US" sz="2400" smtClean="0"/>
              <a:t>Use as a common sense guide to assist in recognition and control of hazards </a:t>
            </a:r>
          </a:p>
          <a:p>
            <a:pPr eaLnBrk="1" hangingPunct="1"/>
            <a:r>
              <a:rPr lang="en-US" sz="2400" smtClean="0"/>
              <a:t>According to Prudent Practices, any chemical with a PEL &lt; 50 ppm should only be used in a hood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5"/>
          <p:cNvSpPr>
            <a:spLocks noChangeArrowheads="1"/>
          </p:cNvSpPr>
          <p:nvPr/>
        </p:nvSpPr>
        <p:spPr bwMode="auto">
          <a:xfrm>
            <a:off x="1371600" y="914400"/>
            <a:ext cx="7772400" cy="4478338"/>
          </a:xfrm>
          <a:prstGeom prst="rect">
            <a:avLst/>
          </a:prstGeom>
          <a:noFill/>
          <a:ln w="9525">
            <a:noFill/>
            <a:miter lim="800000"/>
            <a:headEnd/>
            <a:tailEnd/>
          </a:ln>
        </p:spPr>
        <p:txBody>
          <a:bodyPr>
            <a:spAutoFit/>
          </a:bodyPr>
          <a:lstStyle/>
          <a:p>
            <a:pPr>
              <a:spcBef>
                <a:spcPct val="20000"/>
              </a:spcBef>
              <a:buClr>
                <a:schemeClr val="accent1"/>
              </a:buClr>
              <a:buSzPct val="85000"/>
              <a:buFont typeface="Wingdings" pitchFamily="2" charset="2"/>
              <a:buNone/>
            </a:pPr>
            <a:r>
              <a:rPr lang="en-US"/>
              <a:t>    PELs are should not be used as an          	index of toxicity</a:t>
            </a:r>
          </a:p>
          <a:p>
            <a:pPr eaLnBrk="0" hangingPunct="0"/>
            <a:endParaRPr lang="en-US" i="1">
              <a:latin typeface="Algerian" pitchFamily="82" charset="0"/>
            </a:endParaRPr>
          </a:p>
          <a:p>
            <a:pPr eaLnBrk="0" hangingPunct="0"/>
            <a:r>
              <a:rPr lang="en-US" i="1">
                <a:latin typeface="Algerian" pitchFamily="82" charset="0"/>
              </a:rPr>
              <a:t>		All things are poisons, for 		there is nothing     			      	without poisonous 			      	qualities...it is only 				the dose which makes </a:t>
            </a:r>
          </a:p>
          <a:p>
            <a:pPr eaLnBrk="0" hangingPunct="0"/>
            <a:r>
              <a:rPr lang="en-US" i="1">
                <a:latin typeface="Algerian" pitchFamily="82" charset="0"/>
              </a:rPr>
              <a:t>		a thing poison. </a:t>
            </a:r>
          </a:p>
        </p:txBody>
      </p:sp>
      <p:pic>
        <p:nvPicPr>
          <p:cNvPr id="53250" name="Picture 6" descr="150px-Paracelsus"/>
          <p:cNvPicPr>
            <a:picLocks noChangeAspect="1" noChangeArrowheads="1"/>
          </p:cNvPicPr>
          <p:nvPr/>
        </p:nvPicPr>
        <p:blipFill>
          <a:blip r:embed="rId3"/>
          <a:srcRect/>
          <a:stretch>
            <a:fillRect/>
          </a:stretch>
        </p:blipFill>
        <p:spPr bwMode="auto">
          <a:xfrm>
            <a:off x="685800" y="2222500"/>
            <a:ext cx="1905000" cy="2578100"/>
          </a:xfrm>
          <a:prstGeom prst="rect">
            <a:avLst/>
          </a:prstGeom>
          <a:noFill/>
          <a:ln w="9525">
            <a:noFill/>
            <a:miter lim="800000"/>
            <a:headEnd/>
            <a:tailEnd/>
          </a:ln>
        </p:spPr>
      </p:pic>
      <p:sp>
        <p:nvSpPr>
          <p:cNvPr id="53251" name="Rectangle 7"/>
          <p:cNvSpPr>
            <a:spLocks noChangeArrowheads="1"/>
          </p:cNvSpPr>
          <p:nvPr/>
        </p:nvSpPr>
        <p:spPr bwMode="auto">
          <a:xfrm>
            <a:off x="457200" y="4800600"/>
            <a:ext cx="2192338" cy="579438"/>
          </a:xfrm>
          <a:prstGeom prst="rect">
            <a:avLst/>
          </a:prstGeom>
          <a:noFill/>
          <a:ln w="9525">
            <a:noFill/>
            <a:miter lim="800000"/>
            <a:headEnd/>
            <a:tailEnd/>
          </a:ln>
        </p:spPr>
        <p:txBody>
          <a:bodyPr wrap="none">
            <a:spAutoFit/>
          </a:bodyPr>
          <a:lstStyle/>
          <a:p>
            <a:pPr eaLnBrk="0" hangingPunct="0"/>
            <a:r>
              <a:rPr lang="en-US" i="1"/>
              <a:t>Paracelsus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0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1" grpId="0" uiExpand="1" build="allAtOnce"/>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en-US" sz="4400" smtClean="0"/>
              <a:t>Common OSHA Terms</a:t>
            </a:r>
          </a:p>
        </p:txBody>
      </p:sp>
      <p:sp>
        <p:nvSpPr>
          <p:cNvPr id="34819" name="Rectangle 3"/>
          <p:cNvSpPr>
            <a:spLocks noGrp="1" noChangeArrowheads="1"/>
          </p:cNvSpPr>
          <p:nvPr>
            <p:ph type="body" idx="1"/>
          </p:nvPr>
        </p:nvSpPr>
        <p:spPr/>
        <p:txBody>
          <a:bodyPr/>
          <a:lstStyle/>
          <a:p>
            <a:pPr eaLnBrk="1" hangingPunct="1">
              <a:lnSpc>
                <a:spcPct val="90000"/>
              </a:lnSpc>
            </a:pPr>
            <a:r>
              <a:rPr lang="en-US" sz="2400" smtClean="0"/>
              <a:t>C – Ceiling Values. An employee's exposure to any substance in Table Z-1, the exposure limit of which is preceded by a "C", shall at no time exceed the exposure limit given for that substance.</a:t>
            </a:r>
          </a:p>
          <a:p>
            <a:pPr eaLnBrk="1" hangingPunct="1">
              <a:lnSpc>
                <a:spcPct val="90000"/>
              </a:lnSpc>
            </a:pPr>
            <a:r>
              <a:rPr lang="en-US" sz="2400" smtClean="0"/>
              <a:t>Action Level – Indicates the level of a hazard at which medical surveillance or chemical monitoring is triggered – they are often set at one half the 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endParaRPr lang="en-US" smtClean="0"/>
          </a:p>
        </p:txBody>
      </p:sp>
      <p:sp>
        <p:nvSpPr>
          <p:cNvPr id="56322" name="Rectangle 3"/>
          <p:cNvSpPr>
            <a:spLocks noGrp="1" noChangeArrowheads="1"/>
          </p:cNvSpPr>
          <p:nvPr>
            <p:ph type="body" idx="1"/>
          </p:nvPr>
        </p:nvSpPr>
        <p:spPr/>
        <p:txBody>
          <a:bodyPr/>
          <a:lstStyle/>
          <a:p>
            <a:pPr eaLnBrk="1" hangingPunct="1"/>
            <a:r>
              <a:rPr lang="en-US" smtClean="0"/>
              <a:t>IDHL – </a:t>
            </a:r>
            <a:r>
              <a:rPr lang="en-US" i="1" smtClean="0"/>
              <a:t>Immediately dangerous to life or health means an atmospheric concentration of any toxic, corrosive or asphyxiant substance that poses an immediate threat to life or would interfere with an individual's ability to escape from a dangerous atmosphere. </a:t>
            </a:r>
          </a:p>
          <a:p>
            <a:endParaRPr lang="en-US"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3"/>
          <p:cNvSpPr>
            <a:spLocks noGrp="1"/>
          </p:cNvSpPr>
          <p:nvPr>
            <p:ph type="title"/>
          </p:nvPr>
        </p:nvSpPr>
        <p:spPr/>
        <p:txBody>
          <a:bodyPr/>
          <a:lstStyle/>
          <a:p>
            <a:r>
              <a:rPr lang="en-US" smtClean="0"/>
              <a:t>Other Agency Acronyms</a:t>
            </a:r>
          </a:p>
        </p:txBody>
      </p:sp>
      <p:sp>
        <p:nvSpPr>
          <p:cNvPr id="54274" name="Content Placeholder 4"/>
          <p:cNvSpPr>
            <a:spLocks noGrp="1"/>
          </p:cNvSpPr>
          <p:nvPr>
            <p:ph idx="1"/>
          </p:nvPr>
        </p:nvSpPr>
        <p:spPr>
          <a:xfrm>
            <a:off x="1676400" y="1676400"/>
            <a:ext cx="7010400" cy="4419600"/>
          </a:xfrm>
        </p:spPr>
        <p:txBody>
          <a:bodyPr/>
          <a:lstStyle/>
          <a:p>
            <a:r>
              <a:rPr lang="en-US" sz="2000" dirty="0" smtClean="0"/>
              <a:t>REL – Recommended Exposure Limit – a </a:t>
            </a:r>
            <a:r>
              <a:rPr lang="en-US" sz="2000" dirty="0" smtClean="0">
                <a:hlinkClick r:id="rId3"/>
              </a:rPr>
              <a:t>NIOSH</a:t>
            </a:r>
            <a:r>
              <a:rPr lang="en-US" sz="2000" dirty="0" smtClean="0"/>
              <a:t> term</a:t>
            </a:r>
          </a:p>
          <a:p>
            <a:r>
              <a:rPr lang="en-US" sz="2000" dirty="0" smtClean="0"/>
              <a:t>TLV – Threshold Limit Value which is the ACGIH form of the PEL and it is not necessarily the same concentration – It represents the conditions under which it is believed nearly all workers may be repeatedly exposed to w/o adverse effects </a:t>
            </a:r>
          </a:p>
          <a:p>
            <a:r>
              <a:rPr lang="en-US" sz="2000" dirty="0" smtClean="0"/>
              <a:t>STEL - Short Term Exposure Limit a 15-minute TWA which should not be exceeded at any time during a working day, even if the 8-hour time-weighted average is within the </a:t>
            </a:r>
            <a:r>
              <a:rPr lang="en-US" sz="2000" dirty="0" smtClean="0"/>
              <a:t>TLV (OSHA also uses this one)</a:t>
            </a:r>
            <a:endParaRPr lang="en-US" sz="2000" dirty="0" smtClean="0"/>
          </a:p>
          <a:p>
            <a:r>
              <a:rPr lang="en-US" sz="2000" dirty="0" smtClean="0"/>
              <a:t>OEL – Occupational Exposure Limit – an industry consensus value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427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uiExpand="1" build="allAtOnce"/>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1524000" y="1905000"/>
          <a:ext cx="7010400"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600200" y="381000"/>
            <a:ext cx="7010400" cy="5715000"/>
          </a:xfrm>
        </p:spPr>
        <p:txBody>
          <a:bodyPr/>
          <a:lstStyle/>
          <a:p>
            <a:r>
              <a:rPr lang="en-US" sz="2200" smtClean="0"/>
              <a:t>For our purposes, a “small” spill is one that can easily be controlled and cleaned up by one person</a:t>
            </a:r>
          </a:p>
          <a:p>
            <a:r>
              <a:rPr lang="en-US" sz="2200" smtClean="0"/>
              <a:t>If the spill is large, and the hazard great, evacuate the area and/or building and call 8000 to activate “HAZMAT” team</a:t>
            </a:r>
          </a:p>
          <a:p>
            <a:r>
              <a:rPr lang="en-US" sz="2200" smtClean="0"/>
              <a:t>Provide emergency personnel with relevant information.  (chemical, amount, known hazards, etc.)</a:t>
            </a:r>
          </a:p>
          <a:p>
            <a:r>
              <a:rPr lang="en-US" sz="2200" u="sng" smtClean="0"/>
              <a:t>Control foot traffic</a:t>
            </a:r>
            <a:r>
              <a:rPr lang="en-US" sz="2200" smtClean="0"/>
              <a:t> &amp; canvas as exiting to get people out of the area</a:t>
            </a:r>
          </a:p>
          <a:p>
            <a:r>
              <a:rPr lang="en-US" sz="2200" smtClean="0"/>
              <a:t>Remove, turn off, avoid any spark sources </a:t>
            </a:r>
          </a:p>
          <a:p>
            <a:r>
              <a:rPr lang="en-US" sz="2200" smtClean="0"/>
              <a:t>Do NOT pull the fire alarm</a:t>
            </a:r>
          </a:p>
          <a:p>
            <a:r>
              <a:rPr lang="en-US" sz="2200" smtClean="0"/>
              <a:t>If you believe that you have been exposed to a chemical above the acceptable limit during a spill or other uncontrolled situation, seek medical attention</a:t>
            </a:r>
          </a:p>
          <a:p>
            <a:endParaRPr lang="en-US" smtClean="0"/>
          </a:p>
        </p:txBody>
      </p:sp>
      <p:sp>
        <p:nvSpPr>
          <p:cNvPr id="4" name="TextBox 3"/>
          <p:cNvSpPr txBox="1"/>
          <p:nvPr/>
        </p:nvSpPr>
        <p:spPr>
          <a:xfrm>
            <a:off x="4191000" y="6400800"/>
            <a:ext cx="1295400" cy="254000"/>
          </a:xfrm>
          <a:prstGeom prst="rect">
            <a:avLst/>
          </a:prstGeom>
          <a:noFill/>
        </p:spPr>
        <p:txBody>
          <a:bodyPr>
            <a:spAutoFit/>
          </a:bodyPr>
          <a:lstStyle/>
          <a:p>
            <a:pPr eaLnBrk="0" hangingPunct="0">
              <a:defRPr/>
            </a:pPr>
            <a:r>
              <a:rPr lang="en-US" sz="1050" dirty="0">
                <a:hlinkClick r:id="rId3"/>
              </a:rPr>
              <a:t>Resource Manual</a:t>
            </a:r>
            <a:endParaRPr lang="en-US" sz="105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ubtitle 4"/>
          <p:cNvSpPr>
            <a:spLocks noGrp="1"/>
          </p:cNvSpPr>
          <p:nvPr>
            <p:ph type="subTitle" idx="4294967295"/>
          </p:nvPr>
        </p:nvSpPr>
        <p:spPr>
          <a:xfrm>
            <a:off x="2895600" y="1219200"/>
            <a:ext cx="4343400" cy="533400"/>
          </a:xfrm>
        </p:spPr>
        <p:txBody>
          <a:bodyPr/>
          <a:lstStyle/>
          <a:p>
            <a:pPr marL="0" indent="0" algn="ctr" eaLnBrk="1" hangingPunct="1">
              <a:buFont typeface="Wingdings" pitchFamily="2" charset="2"/>
              <a:buNone/>
            </a:pPr>
            <a:r>
              <a:rPr lang="en-US" b="1" smtClean="0"/>
              <a:t>Is it contagious?</a:t>
            </a:r>
          </a:p>
        </p:txBody>
      </p:sp>
      <p:graphicFrame>
        <p:nvGraphicFramePr>
          <p:cNvPr id="6" name="Diagram 5"/>
          <p:cNvGraphicFramePr/>
          <p:nvPr/>
        </p:nvGraphicFramePr>
        <p:xfrm>
          <a:off x="1524000" y="1905000"/>
          <a:ext cx="7010400"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pPr eaLnBrk="1" hangingPunct="1"/>
            <a:r>
              <a:rPr lang="en-US" sz="4400" smtClean="0"/>
              <a:t>Where to Find Information</a:t>
            </a:r>
          </a:p>
        </p:txBody>
      </p:sp>
      <p:sp>
        <p:nvSpPr>
          <p:cNvPr id="43011" name="Rectangle 3"/>
          <p:cNvSpPr>
            <a:spLocks noGrp="1" noChangeArrowheads="1"/>
          </p:cNvSpPr>
          <p:nvPr>
            <p:ph type="body" idx="1"/>
          </p:nvPr>
        </p:nvSpPr>
        <p:spPr>
          <a:xfrm>
            <a:off x="1676400" y="1600200"/>
            <a:ext cx="7010400" cy="4495800"/>
          </a:xfrm>
        </p:spPr>
        <p:txBody>
          <a:bodyPr/>
          <a:lstStyle/>
          <a:p>
            <a:pPr eaLnBrk="1" hangingPunct="1"/>
            <a:r>
              <a:rPr lang="en-US" smtClean="0">
                <a:hlinkClick r:id="rId2"/>
              </a:rPr>
              <a:t>2004 North American Emergency Response Guidebook</a:t>
            </a:r>
            <a:r>
              <a:rPr lang="en-US" smtClean="0"/>
              <a:t> </a:t>
            </a:r>
          </a:p>
          <a:p>
            <a:pPr lvl="1" eaLnBrk="1" hangingPunct="1"/>
            <a:r>
              <a:rPr lang="en-US" smtClean="0"/>
              <a:t>For ER personnel, but lots of useful info</a:t>
            </a:r>
          </a:p>
          <a:p>
            <a:pPr lvl="1" eaLnBrk="1" hangingPunct="1"/>
            <a:r>
              <a:rPr lang="en-US" smtClean="0"/>
              <a:t>Available in </a:t>
            </a:r>
            <a:r>
              <a:rPr lang="en-US" smtClean="0">
                <a:hlinkClick r:id="rId3"/>
              </a:rPr>
              <a:t>PDF format</a:t>
            </a:r>
            <a:r>
              <a:rPr lang="en-US" smtClean="0"/>
              <a:t> also</a:t>
            </a:r>
          </a:p>
          <a:p>
            <a:pPr lvl="1" eaLnBrk="1" hangingPunct="1"/>
            <a:r>
              <a:rPr lang="en-US" smtClean="0"/>
              <a:t>Gives ER info for fire and spill</a:t>
            </a:r>
          </a:p>
          <a:p>
            <a:pPr lvl="1" eaLnBrk="1" hangingPunct="1"/>
            <a:r>
              <a:rPr lang="en-US" smtClean="0"/>
              <a:t>In most all cases our spills would be considered small (&lt;200 L)</a:t>
            </a:r>
          </a:p>
          <a:p>
            <a:pPr eaLnBrk="1" hangingPunct="1"/>
            <a:r>
              <a:rPr lang="en-US" smtClean="0"/>
              <a:t>OSHA 29 CFR 1910 120 </a:t>
            </a:r>
          </a:p>
          <a:p>
            <a:pPr lvl="1" eaLnBrk="1" hangingPunct="1"/>
            <a:r>
              <a:rPr lang="en-US" smtClean="0">
                <a:hlinkClick r:id="rId4"/>
              </a:rPr>
              <a:t>Hazardous Waste Operations and Emergency Response (HAZWOPER)</a:t>
            </a:r>
            <a:endParaRPr lang="en-US" smtClean="0"/>
          </a:p>
          <a:p>
            <a:pPr lvl="1" eaLnBrk="1" hangingPunct="1">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0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0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30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30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3048000" y="1066800"/>
            <a:ext cx="3886200" cy="838200"/>
          </a:xfrm>
          <a:prstGeom prst="rect">
            <a:avLst/>
          </a:prstGeom>
          <a:noFill/>
          <a:ln w="9525">
            <a:noFill/>
            <a:miter lim="800000"/>
            <a:headEnd/>
            <a:tailEnd/>
          </a:ln>
        </p:spPr>
        <p:txBody>
          <a:bodyPr anchor="ctr"/>
          <a:lstStyle/>
          <a:p>
            <a:pPr algn="ctr">
              <a:defRPr/>
            </a:pPr>
            <a:r>
              <a:rPr lang="en-US" sz="2800" kern="0" dirty="0">
                <a:latin typeface="+mj-lt"/>
                <a:ea typeface="+mj-ea"/>
                <a:cs typeface="+mj-cs"/>
              </a:rPr>
              <a:t>1910.1450(f)(4)(</a:t>
            </a:r>
            <a:r>
              <a:rPr lang="en-US" sz="2800" kern="0" dirty="0" err="1">
                <a:latin typeface="+mj-lt"/>
                <a:ea typeface="+mj-ea"/>
                <a:cs typeface="+mj-cs"/>
              </a:rPr>
              <a:t>i</a:t>
            </a:r>
            <a:r>
              <a:rPr lang="en-US" sz="2800" kern="0" dirty="0">
                <a:latin typeface="+mj-lt"/>
                <a:ea typeface="+mj-ea"/>
                <a:cs typeface="+mj-cs"/>
              </a:rPr>
              <a:t>)(A)</a:t>
            </a:r>
          </a:p>
        </p:txBody>
      </p:sp>
      <p:sp>
        <p:nvSpPr>
          <p:cNvPr id="10" name="Trapezoid 4"/>
          <p:cNvSpPr/>
          <p:nvPr/>
        </p:nvSpPr>
        <p:spPr>
          <a:xfrm>
            <a:off x="2209800" y="3429000"/>
            <a:ext cx="5867399" cy="2286000"/>
          </a:xfrm>
          <a:prstGeom prst="rect">
            <a:avLst/>
          </a:prstGeom>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lIns="82550" tIns="82550" rIns="82550" bIns="82550" spcCol="1270" anchor="ctr"/>
          <a:lstStyle/>
          <a:p>
            <a:pPr algn="ctr">
              <a:defRPr/>
            </a:pPr>
            <a:endParaRPr lang="en-US" sz="6600" dirty="0"/>
          </a:p>
        </p:txBody>
      </p:sp>
      <p:grpSp>
        <p:nvGrpSpPr>
          <p:cNvPr id="14" name="Group 13"/>
          <p:cNvGrpSpPr/>
          <p:nvPr/>
        </p:nvGrpSpPr>
        <p:grpSpPr>
          <a:xfrm>
            <a:off x="1524000" y="1905000"/>
            <a:ext cx="7010400" cy="2286000"/>
            <a:chOff x="0" y="0"/>
            <a:chExt cx="7010400" cy="2286000"/>
          </a:xfrm>
          <a:scene3d>
            <a:camera prst="orthographicFront">
              <a:rot lat="0" lon="0" rev="0"/>
            </a:camera>
            <a:lightRig rig="balanced" dir="t">
              <a:rot lat="0" lon="0" rev="8700000"/>
            </a:lightRig>
          </a:scene3d>
        </p:grpSpPr>
        <p:sp>
          <p:nvSpPr>
            <p:cNvPr id="15" name="Trapezoid 14"/>
            <p:cNvSpPr/>
            <p:nvPr/>
          </p:nvSpPr>
          <p:spPr>
            <a:xfrm rot="10800000">
              <a:off x="0" y="0"/>
              <a:ext cx="7010400" cy="2286000"/>
            </a:xfrm>
            <a:prstGeom prst="trapezoid">
              <a:avLst>
                <a:gd name="adj" fmla="val 153333"/>
              </a:avLst>
            </a:prstGeom>
            <a:solidFill>
              <a:schemeClr val="accent1">
                <a:lumMod val="75000"/>
                <a:alpha val="0"/>
              </a:schemeClr>
            </a:solidFill>
            <a:ln>
              <a:solidFill>
                <a:schemeClr val="accent1">
                  <a:lumMod val="75000"/>
                </a:schemeClr>
              </a:solidFill>
            </a:ln>
            <a:effectLst>
              <a:glow rad="228600">
                <a:srgbClr val="646496">
                  <a:alpha val="40000"/>
                </a:srgbClr>
              </a:glow>
              <a:outerShdw blurRad="44450" dist="27940" dir="5400000" algn="ctr">
                <a:srgbClr val="000000">
                  <a:alpha val="32000"/>
                </a:srgbClr>
              </a:outerShdw>
              <a:reflection blurRad="6350" stA="50000" endA="275" endPos="40000" dist="101600" dir="5400000" sy="-100000" algn="bl" rotWithShape="0"/>
            </a:effectLst>
            <a:sp3d>
              <a:bevelT w="190500" h="38100"/>
            </a:sp3d>
          </p:spPr>
          <p:style>
            <a:lnRef idx="2">
              <a:scrgbClr r="0" g="0" b="0"/>
            </a:lnRef>
            <a:fillRef idx="1">
              <a:scrgbClr r="0" g="0" b="0"/>
            </a:fillRef>
            <a:effectRef idx="0">
              <a:scrgbClr r="0" g="0" b="0"/>
            </a:effectRef>
            <a:fontRef idx="minor">
              <a:schemeClr val="lt1"/>
            </a:fontRef>
          </p:style>
        </p:sp>
        <p:sp>
          <p:nvSpPr>
            <p:cNvPr id="16" name="Trapezoid 4"/>
            <p:cNvSpPr/>
            <p:nvPr/>
          </p:nvSpPr>
          <p:spPr>
            <a:xfrm>
              <a:off x="0" y="0"/>
              <a:ext cx="7010400" cy="2286000"/>
            </a:xfrm>
            <a:prstGeom prst="rect">
              <a:avLst/>
            </a:prstGeom>
            <a:sp3d/>
          </p:spPr>
          <p:style>
            <a:lnRef idx="0">
              <a:scrgbClr r="0" g="0" b="0"/>
            </a:lnRef>
            <a:fillRef idx="0">
              <a:scrgbClr r="0" g="0" b="0"/>
            </a:fillRef>
            <a:effectRef idx="0">
              <a:scrgbClr r="0" g="0" b="0"/>
            </a:effectRef>
            <a:fontRef idx="minor">
              <a:schemeClr val="lt1"/>
            </a:fontRef>
          </p:style>
          <p:txBody>
            <a:bodyPr lIns="76200" tIns="76200" rIns="76200" bIns="76200" spcCol="1270" anchor="ctr"/>
            <a:lstStyle/>
            <a:p>
              <a:pPr algn="ctr" defTabSz="2667000" eaLnBrk="0" hangingPunct="0">
                <a:lnSpc>
                  <a:spcPct val="90000"/>
                </a:lnSpc>
                <a:spcAft>
                  <a:spcPct val="35000"/>
                </a:spcAft>
                <a:defRPr/>
              </a:pPr>
              <a:r>
                <a:rPr lang="en-US" sz="5400" dirty="0">
                  <a:solidFill>
                    <a:schemeClr val="bg2">
                      <a:lumMod val="40000"/>
                      <a:lumOff val="60000"/>
                    </a:schemeClr>
                  </a:solidFill>
                </a:rPr>
                <a:t>Methods of Detection</a:t>
              </a:r>
            </a:p>
          </p:txBody>
        </p:sp>
      </p:gr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2"/>
          <p:cNvSpPr>
            <a:spLocks noGrp="1"/>
          </p:cNvSpPr>
          <p:nvPr>
            <p:ph type="title"/>
          </p:nvPr>
        </p:nvSpPr>
        <p:spPr/>
        <p:txBody>
          <a:bodyPr/>
          <a:lstStyle/>
          <a:p>
            <a:r>
              <a:rPr lang="en-US" smtClean="0"/>
              <a:t>Warning Properties – Smell</a:t>
            </a:r>
          </a:p>
        </p:txBody>
      </p:sp>
      <p:sp>
        <p:nvSpPr>
          <p:cNvPr id="4" name="Content Placeholder 3"/>
          <p:cNvSpPr>
            <a:spLocks noGrp="1"/>
          </p:cNvSpPr>
          <p:nvPr>
            <p:ph idx="1"/>
          </p:nvPr>
        </p:nvSpPr>
        <p:spPr/>
        <p:txBody>
          <a:bodyPr/>
          <a:lstStyle/>
          <a:p>
            <a:r>
              <a:rPr lang="en-US" smtClean="0"/>
              <a:t>Some compounds have good warning properties which means that they can be detected in air due to their odor, or they induce a mild irritation at levels below which they are toxic.</a:t>
            </a:r>
          </a:p>
          <a:p>
            <a:r>
              <a:rPr lang="en-US" smtClean="0"/>
              <a:t>You should know the early warning properties (or lack thereof) for the hazardous chemicals in your lab. </a:t>
            </a:r>
          </a:p>
          <a:p>
            <a:pPr>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ext Box 5"/>
          <p:cNvSpPr txBox="1">
            <a:spLocks noChangeArrowheads="1"/>
          </p:cNvSpPr>
          <p:nvPr/>
        </p:nvSpPr>
        <p:spPr bwMode="auto">
          <a:xfrm>
            <a:off x="4298950" y="6262688"/>
            <a:ext cx="958850" cy="366712"/>
          </a:xfrm>
          <a:prstGeom prst="rect">
            <a:avLst/>
          </a:prstGeom>
          <a:noFill/>
          <a:ln w="9525">
            <a:noFill/>
            <a:miter lim="800000"/>
            <a:headEnd/>
            <a:tailEnd/>
          </a:ln>
        </p:spPr>
        <p:txBody>
          <a:bodyPr wrap="none">
            <a:spAutoFit/>
          </a:bodyPr>
          <a:lstStyle/>
          <a:p>
            <a:pPr eaLnBrk="0" hangingPunct="0"/>
            <a:r>
              <a:rPr lang="en-US" sz="1800">
                <a:solidFill>
                  <a:schemeClr val="tx1"/>
                </a:solidFill>
                <a:hlinkClick r:id="rId2"/>
              </a:rPr>
              <a:t>ATSDR</a:t>
            </a:r>
            <a:endParaRPr lang="en-US" sz="1800">
              <a:solidFill>
                <a:schemeClr val="tx1"/>
              </a:solidFill>
            </a:endParaRPr>
          </a:p>
        </p:txBody>
      </p:sp>
      <p:sp>
        <p:nvSpPr>
          <p:cNvPr id="66562" name="Rectangle 6"/>
          <p:cNvSpPr>
            <a:spLocks noGrp="1" noChangeArrowheads="1"/>
          </p:cNvSpPr>
          <p:nvPr>
            <p:ph type="title"/>
          </p:nvPr>
        </p:nvSpPr>
        <p:spPr>
          <a:xfrm>
            <a:off x="1524000" y="457200"/>
            <a:ext cx="7010400" cy="1295400"/>
          </a:xfrm>
        </p:spPr>
        <p:txBody>
          <a:bodyPr/>
          <a:lstStyle/>
          <a:p>
            <a:pPr eaLnBrk="1" hangingPunct="1"/>
            <a:r>
              <a:rPr lang="en-US" sz="4400" smtClean="0"/>
              <a:t>Smell</a:t>
            </a:r>
          </a:p>
        </p:txBody>
      </p:sp>
      <p:sp>
        <p:nvSpPr>
          <p:cNvPr id="37892" name="Rectangle 7"/>
          <p:cNvSpPr>
            <a:spLocks noGrp="1" noChangeArrowheads="1"/>
          </p:cNvSpPr>
          <p:nvPr>
            <p:ph type="body" idx="1"/>
          </p:nvPr>
        </p:nvSpPr>
        <p:spPr>
          <a:xfrm>
            <a:off x="1524000" y="1752600"/>
            <a:ext cx="7010400" cy="4419600"/>
          </a:xfrm>
        </p:spPr>
        <p:txBody>
          <a:bodyPr/>
          <a:lstStyle/>
          <a:p>
            <a:pPr eaLnBrk="1" hangingPunct="1">
              <a:lnSpc>
                <a:spcPct val="90000"/>
              </a:lnSpc>
            </a:pPr>
            <a:r>
              <a:rPr lang="en-US" sz="2400" smtClean="0">
                <a:solidFill>
                  <a:schemeClr val="tx1"/>
                </a:solidFill>
              </a:rPr>
              <a:t>Odor is not necessarily an adequate early warning property for many substances</a:t>
            </a:r>
          </a:p>
          <a:p>
            <a:pPr lvl="1" eaLnBrk="1" hangingPunct="1">
              <a:lnSpc>
                <a:spcPct val="90000"/>
              </a:lnSpc>
            </a:pPr>
            <a:r>
              <a:rPr lang="en-US" sz="2200" smtClean="0">
                <a:solidFill>
                  <a:schemeClr val="tx1"/>
                </a:solidFill>
              </a:rPr>
              <a:t>For example, methylene chloride has an odor threshold of 250 ppm - 10 times higher than the PEL, which is 25 ppm)</a:t>
            </a:r>
          </a:p>
          <a:p>
            <a:pPr eaLnBrk="1" hangingPunct="1">
              <a:lnSpc>
                <a:spcPct val="90000"/>
              </a:lnSpc>
            </a:pPr>
            <a:r>
              <a:rPr lang="en-US" smtClean="0">
                <a:solidFill>
                  <a:schemeClr val="tx1"/>
                </a:solidFill>
              </a:rPr>
              <a:t>For many chemicals, olfactory fatigue can occur at high concentrations </a:t>
            </a:r>
          </a:p>
          <a:p>
            <a:pPr eaLnBrk="1" hangingPunct="1">
              <a:lnSpc>
                <a:spcPct val="90000"/>
              </a:lnSpc>
            </a:pPr>
            <a:r>
              <a:rPr lang="en-US" smtClean="0">
                <a:solidFill>
                  <a:schemeClr val="tx1"/>
                </a:solidFill>
              </a:rPr>
              <a:t>Many organic solvent vapors are heavier than air and could cause asphyxiation in enclosed, poorly ventilated, or low-lying areas </a:t>
            </a:r>
          </a:p>
          <a:p>
            <a:pPr>
              <a:lnSpc>
                <a:spcPct val="90000"/>
              </a:lnSpc>
              <a:spcBef>
                <a:spcPct val="0"/>
              </a:spcBef>
              <a:buClrTx/>
              <a:buSzTx/>
              <a:buFontTx/>
              <a:buNone/>
            </a:pPr>
            <a:endParaRPr lang="en-US" smtClean="0">
              <a:solidFill>
                <a:schemeClr val="tx1"/>
              </a:solidFill>
            </a:endParaRPr>
          </a:p>
          <a:p>
            <a:pPr>
              <a:lnSpc>
                <a:spcPct val="90000"/>
              </a:lnSpc>
              <a:spcBef>
                <a:spcPct val="0"/>
              </a:spcBef>
              <a:buClrTx/>
              <a:buSzTx/>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9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789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892">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789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ext Box 5"/>
          <p:cNvSpPr txBox="1">
            <a:spLocks noChangeArrowheads="1"/>
          </p:cNvSpPr>
          <p:nvPr/>
        </p:nvSpPr>
        <p:spPr bwMode="auto">
          <a:xfrm>
            <a:off x="4298950" y="6262688"/>
            <a:ext cx="958850" cy="366712"/>
          </a:xfrm>
          <a:prstGeom prst="rect">
            <a:avLst/>
          </a:prstGeom>
          <a:noFill/>
          <a:ln w="9525">
            <a:noFill/>
            <a:miter lim="800000"/>
            <a:headEnd/>
            <a:tailEnd/>
          </a:ln>
        </p:spPr>
        <p:txBody>
          <a:bodyPr wrap="none">
            <a:spAutoFit/>
          </a:bodyPr>
          <a:lstStyle/>
          <a:p>
            <a:pPr eaLnBrk="0" hangingPunct="0"/>
            <a:r>
              <a:rPr lang="en-US" sz="1800">
                <a:solidFill>
                  <a:schemeClr val="tx1"/>
                </a:solidFill>
                <a:hlinkClick r:id="rId2"/>
              </a:rPr>
              <a:t>ATSDR</a:t>
            </a:r>
            <a:endParaRPr lang="en-US" sz="1800">
              <a:solidFill>
                <a:schemeClr val="tx1"/>
              </a:solidFill>
            </a:endParaRPr>
          </a:p>
        </p:txBody>
      </p:sp>
      <p:sp>
        <p:nvSpPr>
          <p:cNvPr id="67586" name="Title 5"/>
          <p:cNvSpPr>
            <a:spLocks noGrp="1"/>
          </p:cNvSpPr>
          <p:nvPr>
            <p:ph type="title"/>
          </p:nvPr>
        </p:nvSpPr>
        <p:spPr/>
        <p:txBody>
          <a:bodyPr/>
          <a:lstStyle/>
          <a:p>
            <a:pPr eaLnBrk="1" hangingPunct="1"/>
            <a:r>
              <a:rPr lang="en-US" smtClean="0"/>
              <a:t>Children &amp; Exposure</a:t>
            </a:r>
          </a:p>
        </p:txBody>
      </p:sp>
      <p:sp>
        <p:nvSpPr>
          <p:cNvPr id="54279" name="Rectangle 7"/>
          <p:cNvSpPr>
            <a:spLocks noGrp="1" noChangeArrowheads="1"/>
          </p:cNvSpPr>
          <p:nvPr>
            <p:ph idx="1"/>
          </p:nvPr>
        </p:nvSpPr>
        <p:spPr>
          <a:xfrm>
            <a:off x="1676400" y="1828800"/>
            <a:ext cx="7010400" cy="4267200"/>
          </a:xfrm>
        </p:spPr>
        <p:txBody>
          <a:bodyPr/>
          <a:lstStyle/>
          <a:p>
            <a:pPr eaLnBrk="1" hangingPunct="1"/>
            <a:r>
              <a:rPr lang="en-US" sz="2400" smtClean="0">
                <a:solidFill>
                  <a:schemeClr val="tx1"/>
                </a:solidFill>
              </a:rPr>
              <a:t>Children in the same area of an exposure as an adult may receive larger doses of the chemical because they have greater lung surface area to body weight ratios and increased minute volumes:weight ratios. </a:t>
            </a:r>
          </a:p>
          <a:p>
            <a:pPr eaLnBrk="1" hangingPunct="1"/>
            <a:r>
              <a:rPr lang="en-US" sz="2400" smtClean="0">
                <a:solidFill>
                  <a:schemeClr val="tx1"/>
                </a:solidFill>
              </a:rPr>
              <a:t>Additionally, they may be exposed to higher levels than the adults in the same location because of their short stature and the higher levels of organic vapors found nearer to the ground.” </a:t>
            </a:r>
            <a:endParaRPr lang="en-US" smtClean="0">
              <a:solidFill>
                <a:schemeClr val="tx1"/>
              </a:solidFill>
            </a:endParaRP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9" grpId="0" uiExpand="1" build="allAtOnce"/>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ctrTitle" idx="4294967295"/>
          </p:nvPr>
        </p:nvSpPr>
        <p:spPr>
          <a:xfrm>
            <a:off x="3048000" y="1143000"/>
            <a:ext cx="3886200" cy="685800"/>
          </a:xfrm>
        </p:spPr>
        <p:txBody>
          <a:bodyPr/>
          <a:lstStyle/>
          <a:p>
            <a:pPr algn="ctr" eaLnBrk="1" hangingPunct="1"/>
            <a:r>
              <a:rPr lang="en-US" sz="4800" smtClean="0"/>
              <a:t/>
            </a:r>
            <a:br>
              <a:rPr lang="en-US" sz="4800" smtClean="0"/>
            </a:br>
            <a:r>
              <a:rPr lang="en-US" sz="2400" smtClean="0"/>
              <a:t>1910.1450(f)(3)(iv)</a:t>
            </a:r>
            <a:br>
              <a:rPr lang="en-US" sz="2400" smtClean="0"/>
            </a:br>
            <a:endParaRPr lang="en-US" sz="4800" smtClean="0"/>
          </a:p>
        </p:txBody>
      </p:sp>
      <p:graphicFrame>
        <p:nvGraphicFramePr>
          <p:cNvPr id="6" name="Diagram 5"/>
          <p:cNvGraphicFramePr/>
          <p:nvPr/>
        </p:nvGraphicFramePr>
        <p:xfrm>
          <a:off x="1524000" y="1905000"/>
          <a:ext cx="7010400" cy="228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smtClean="0"/>
              <a:t>Signs</a:t>
            </a:r>
          </a:p>
        </p:txBody>
      </p:sp>
      <p:sp>
        <p:nvSpPr>
          <p:cNvPr id="3" name="Content Placeholder 2"/>
          <p:cNvSpPr>
            <a:spLocks noGrp="1"/>
          </p:cNvSpPr>
          <p:nvPr>
            <p:ph idx="1"/>
          </p:nvPr>
        </p:nvSpPr>
        <p:spPr>
          <a:xfrm>
            <a:off x="1676400" y="1828800"/>
            <a:ext cx="7010400" cy="4267200"/>
          </a:xfrm>
        </p:spPr>
        <p:txBody>
          <a:bodyPr/>
          <a:lstStyle/>
          <a:p>
            <a:r>
              <a:rPr lang="en-US" smtClean="0"/>
              <a:t>Are external</a:t>
            </a:r>
          </a:p>
          <a:p>
            <a:r>
              <a:rPr lang="en-US" smtClean="0"/>
              <a:t>Are visible to self and others</a:t>
            </a:r>
          </a:p>
          <a:p>
            <a:r>
              <a:rPr lang="en-US" smtClean="0"/>
              <a:t>Manifest as</a:t>
            </a:r>
          </a:p>
          <a:p>
            <a:pPr lvl="1"/>
            <a:r>
              <a:rPr lang="en-US" sz="2400" smtClean="0"/>
              <a:t>Watery eyes</a:t>
            </a:r>
          </a:p>
          <a:p>
            <a:pPr lvl="1"/>
            <a:r>
              <a:rPr lang="en-US" sz="2400" smtClean="0"/>
              <a:t>Sneezing, coughing</a:t>
            </a:r>
          </a:p>
          <a:p>
            <a:pPr lvl="1"/>
            <a:r>
              <a:rPr lang="en-US" sz="2400" smtClean="0"/>
              <a:t>Change in breathing rate</a:t>
            </a:r>
          </a:p>
          <a:p>
            <a:pPr lvl="1"/>
            <a:r>
              <a:rPr lang="en-US" sz="2400" smtClean="0"/>
              <a:t>Change in skin</a:t>
            </a:r>
          </a:p>
          <a:p>
            <a:pPr lvl="2"/>
            <a:r>
              <a:rPr lang="en-US" sz="1800" smtClean="0"/>
              <a:t>Redness, whitening</a:t>
            </a:r>
          </a:p>
          <a:p>
            <a:pPr lvl="2"/>
            <a:r>
              <a:rPr lang="en-US" sz="1800" smtClean="0"/>
              <a:t>Scratching, flaking</a:t>
            </a:r>
          </a:p>
          <a:p>
            <a:pPr lvl="2"/>
            <a:r>
              <a:rPr lang="en-US" sz="1800" smtClean="0"/>
              <a:t>Swelling</a:t>
            </a:r>
          </a:p>
          <a:p>
            <a:pPr lvl="2">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3"/>
          <p:cNvSpPr>
            <a:spLocks noGrp="1"/>
          </p:cNvSpPr>
          <p:nvPr>
            <p:ph type="title"/>
          </p:nvPr>
        </p:nvSpPr>
        <p:spPr/>
        <p:txBody>
          <a:bodyPr/>
          <a:lstStyle/>
          <a:p>
            <a:r>
              <a:rPr lang="en-US" smtClean="0"/>
              <a:t>Symptoms</a:t>
            </a:r>
          </a:p>
        </p:txBody>
      </p:sp>
      <p:sp>
        <p:nvSpPr>
          <p:cNvPr id="71682" name="Content Placeholder 4"/>
          <p:cNvSpPr>
            <a:spLocks noGrp="1"/>
          </p:cNvSpPr>
          <p:nvPr>
            <p:ph idx="1"/>
          </p:nvPr>
        </p:nvSpPr>
        <p:spPr/>
        <p:txBody>
          <a:bodyPr/>
          <a:lstStyle/>
          <a:p>
            <a:r>
              <a:rPr lang="en-US" smtClean="0"/>
              <a:t>Are internal</a:t>
            </a:r>
          </a:p>
          <a:p>
            <a:r>
              <a:rPr lang="en-US" smtClean="0"/>
              <a:t>Not observable</a:t>
            </a:r>
          </a:p>
          <a:p>
            <a:r>
              <a:rPr lang="en-US" smtClean="0"/>
              <a:t>Are subjective</a:t>
            </a:r>
          </a:p>
          <a:p>
            <a:pPr lvl="1"/>
            <a:r>
              <a:rPr lang="en-US" smtClean="0"/>
              <a:t>Headache</a:t>
            </a:r>
          </a:p>
          <a:p>
            <a:pPr lvl="1"/>
            <a:r>
              <a:rPr lang="en-US" smtClean="0"/>
              <a:t>Irritation to nose</a:t>
            </a:r>
          </a:p>
          <a:p>
            <a:pPr lvl="1"/>
            <a:r>
              <a:rPr lang="en-US" smtClean="0"/>
              <a:t>Damage to organs</a:t>
            </a:r>
          </a:p>
          <a:p>
            <a:pPr lvl="1"/>
            <a:r>
              <a:rPr lang="en-US" smtClean="0"/>
              <a:t>Dizziness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3"/>
          <p:cNvSpPr>
            <a:spLocks noGrp="1"/>
          </p:cNvSpPr>
          <p:nvPr>
            <p:ph type="title"/>
          </p:nvPr>
        </p:nvSpPr>
        <p:spPr/>
        <p:txBody>
          <a:bodyPr/>
          <a:lstStyle/>
          <a:p>
            <a:r>
              <a:rPr lang="en-US" smtClean="0"/>
              <a:t>Where to Find Information</a:t>
            </a:r>
          </a:p>
        </p:txBody>
      </p:sp>
      <p:sp>
        <p:nvSpPr>
          <p:cNvPr id="70658" name="Content Placeholder 4"/>
          <p:cNvSpPr>
            <a:spLocks noGrp="1"/>
          </p:cNvSpPr>
          <p:nvPr>
            <p:ph idx="1"/>
          </p:nvPr>
        </p:nvSpPr>
        <p:spPr/>
        <p:txBody>
          <a:bodyPr/>
          <a:lstStyle/>
          <a:p>
            <a:r>
              <a:rPr lang="en-US" smtClean="0">
                <a:hlinkClick r:id="rId3"/>
              </a:rPr>
              <a:t>http://toxnet.nlm.nih.gov/</a:t>
            </a:r>
            <a:endParaRPr lang="en-US" smtClean="0"/>
          </a:p>
          <a:p>
            <a:pPr lvl="2"/>
            <a:r>
              <a:rPr lang="en-US" smtClean="0"/>
              <a:t>hazmap </a:t>
            </a:r>
          </a:p>
          <a:p>
            <a:pPr lvl="2"/>
            <a:r>
              <a:rPr lang="en-US" smtClean="0"/>
              <a:t>search ChemID Plus</a:t>
            </a:r>
          </a:p>
          <a:p>
            <a:pPr lvl="2"/>
            <a:r>
              <a:rPr lang="en-US" smtClean="0"/>
              <a:t>Webwiser – show levels</a:t>
            </a:r>
          </a:p>
          <a:p>
            <a:pPr lvl="2">
              <a:buFont typeface="Wingdings" pitchFamily="2" charset="2"/>
              <a:buNone/>
            </a:pPr>
            <a:endParaRPr lang="en-US" smtClean="0"/>
          </a:p>
          <a:p>
            <a:pPr lvl="2"/>
            <a:r>
              <a:rPr lang="en-US" smtClean="0"/>
              <a:t>Show HSDB</a:t>
            </a:r>
          </a:p>
          <a:p>
            <a:pPr lvl="2"/>
            <a:r>
              <a:rPr lang="en-US" smtClean="0"/>
              <a:t>ATSDR MMGs</a:t>
            </a:r>
          </a:p>
          <a:p>
            <a:pPr lvl="2"/>
            <a:r>
              <a:rPr lang="en-US" smtClean="0"/>
              <a:t>Show Toxmap </a:t>
            </a:r>
          </a:p>
          <a:p>
            <a:pPr lvl="2"/>
            <a:r>
              <a:rPr lang="en-US" smtClean="0"/>
              <a:t>Show Scorecards - EPA</a:t>
            </a: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065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065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06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0658">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0658">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0658">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065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990600" y="2286000"/>
            <a:ext cx="7162800" cy="2286000"/>
            <a:chOff x="0" y="0"/>
            <a:chExt cx="7162800" cy="2286000"/>
          </a:xfrm>
          <a:scene3d>
            <a:camera prst="orthographicFront">
              <a:rot lat="0" lon="0" rev="0"/>
            </a:camera>
            <a:lightRig rig="balanced" dir="t">
              <a:rot lat="0" lon="0" rev="8700000"/>
            </a:lightRig>
          </a:scene3d>
        </p:grpSpPr>
        <p:sp>
          <p:nvSpPr>
            <p:cNvPr id="5" name="Trapezoid 4"/>
            <p:cNvSpPr/>
            <p:nvPr/>
          </p:nvSpPr>
          <p:spPr>
            <a:xfrm rot="10800000">
              <a:off x="0" y="0"/>
              <a:ext cx="7162800" cy="2286000"/>
            </a:xfrm>
            <a:prstGeom prst="trapezoid">
              <a:avLst>
                <a:gd name="adj" fmla="val 156667"/>
              </a:avLst>
            </a:prstGeom>
            <a:solidFill>
              <a:schemeClr val="accent1">
                <a:lumMod val="75000"/>
              </a:schemeClr>
            </a:solidFill>
            <a:ln>
              <a:solidFill>
                <a:srgbClr val="FF0000"/>
              </a:solidFill>
            </a:ln>
            <a:effectLst>
              <a:glow rad="228600">
                <a:srgbClr val="646496">
                  <a:alpha val="40000"/>
                </a:srgbClr>
              </a:glow>
              <a:outerShdw blurRad="44450" dist="27940" dir="5400000" algn="ctr">
                <a:srgbClr val="000000">
                  <a:alpha val="32000"/>
                </a:srgbClr>
              </a:outerShdw>
              <a:reflection blurRad="6350" stA="50000" endA="275" endPos="40000" dist="101600" dir="5400000" sy="-100000" algn="bl" rotWithShape="0"/>
            </a:effectLst>
            <a:sp3d>
              <a:bevelT w="190500" h="38100"/>
            </a:sp3d>
          </p:spPr>
          <p:style>
            <a:lnRef idx="2">
              <a:scrgbClr r="0" g="0" b="0"/>
            </a:lnRef>
            <a:fillRef idx="1">
              <a:scrgbClr r="0" g="0" b="0"/>
            </a:fillRef>
            <a:effectRef idx="0">
              <a:scrgbClr r="0" g="0" b="0"/>
            </a:effectRef>
            <a:fontRef idx="minor">
              <a:schemeClr val="lt1"/>
            </a:fontRef>
          </p:style>
        </p:sp>
        <p:sp>
          <p:nvSpPr>
            <p:cNvPr id="6" name="Trapezoid 4"/>
            <p:cNvSpPr/>
            <p:nvPr/>
          </p:nvSpPr>
          <p:spPr>
            <a:xfrm>
              <a:off x="0" y="0"/>
              <a:ext cx="7162800" cy="2286000"/>
            </a:xfrm>
            <a:prstGeom prst="rect">
              <a:avLst/>
            </a:prstGeom>
            <a:sp3d/>
          </p:spPr>
          <p:style>
            <a:lnRef idx="0">
              <a:scrgbClr r="0" g="0" b="0"/>
            </a:lnRef>
            <a:fillRef idx="0">
              <a:scrgbClr r="0" g="0" b="0"/>
            </a:fillRef>
            <a:effectRef idx="0">
              <a:scrgbClr r="0" g="0" b="0"/>
            </a:effectRef>
            <a:fontRef idx="minor">
              <a:schemeClr val="lt1"/>
            </a:fontRef>
          </p:style>
          <p:txBody>
            <a:bodyPr lIns="68580" tIns="68580" rIns="68580" bIns="68580" spcCol="1270" anchor="ctr"/>
            <a:lstStyle/>
            <a:p>
              <a:pPr algn="ctr" defTabSz="2400300" eaLnBrk="0" hangingPunct="0">
                <a:lnSpc>
                  <a:spcPct val="90000"/>
                </a:lnSpc>
                <a:spcAft>
                  <a:spcPct val="35000"/>
                </a:spcAft>
                <a:defRPr/>
              </a:pPr>
              <a:r>
                <a:rPr lang="en-US" sz="5400" dirty="0"/>
                <a:t>Solvents</a:t>
              </a:r>
              <a:endParaRPr lang="en-US" sz="5400" dirty="0">
                <a:solidFill>
                  <a:schemeClr val="bg2">
                    <a:lumMod val="40000"/>
                    <a:lumOff val="60000"/>
                  </a:schemeClr>
                </a:solidFill>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sz="4400" smtClean="0"/>
              <a:t>Culture - Definition</a:t>
            </a:r>
          </a:p>
        </p:txBody>
      </p:sp>
      <p:sp>
        <p:nvSpPr>
          <p:cNvPr id="29699" name="Rectangle 3"/>
          <p:cNvSpPr>
            <a:spLocks noGrp="1" noChangeArrowheads="1"/>
          </p:cNvSpPr>
          <p:nvPr>
            <p:ph type="body" idx="1"/>
          </p:nvPr>
        </p:nvSpPr>
        <p:spPr>
          <a:xfrm>
            <a:off x="1676400" y="1981200"/>
            <a:ext cx="7010400" cy="3463925"/>
          </a:xfrm>
        </p:spPr>
        <p:txBody>
          <a:bodyPr/>
          <a:lstStyle/>
          <a:p>
            <a:pPr marL="609600" indent="-609600" eaLnBrk="1" hangingPunct="1"/>
            <a:r>
              <a:rPr lang="en-US" smtClean="0"/>
              <a:t>The predominating attitudes and behavior that characterize the functioning of a group or organization. </a:t>
            </a:r>
          </a:p>
          <a:p>
            <a:pPr marL="609600" indent="-609600" eaLnBrk="1" hangingPunct="1"/>
            <a:r>
              <a:rPr lang="en-US" smtClean="0"/>
              <a:t>Development of the intellect through training or education. - Enlightenment resulting from such training or education. </a:t>
            </a:r>
          </a:p>
          <a:p>
            <a:pPr marL="609600" indent="-609600" eaLnBrk="1" hangingPunct="1"/>
            <a:endParaRPr lang="en-US" smtClean="0"/>
          </a:p>
          <a:p>
            <a:pPr marL="609600" indent="-609600" eaLnBrk="1" hangingPunct="1"/>
            <a:endParaRPr lang="en-US" smtClean="0"/>
          </a:p>
        </p:txBody>
      </p:sp>
      <p:sp>
        <p:nvSpPr>
          <p:cNvPr id="21507" name="Text Box 4"/>
          <p:cNvSpPr txBox="1">
            <a:spLocks noChangeArrowheads="1"/>
          </p:cNvSpPr>
          <p:nvPr/>
        </p:nvSpPr>
        <p:spPr bwMode="auto">
          <a:xfrm>
            <a:off x="3013075" y="6262688"/>
            <a:ext cx="3387725" cy="366712"/>
          </a:xfrm>
          <a:prstGeom prst="rect">
            <a:avLst/>
          </a:prstGeom>
          <a:noFill/>
          <a:ln w="9525" algn="ctr">
            <a:noFill/>
            <a:miter lim="800000"/>
            <a:headEnd/>
            <a:tailEnd/>
          </a:ln>
        </p:spPr>
        <p:txBody>
          <a:bodyPr wrap="none">
            <a:spAutoFit/>
          </a:bodyPr>
          <a:lstStyle/>
          <a:p>
            <a:pPr algn="ctr"/>
            <a:r>
              <a:rPr lang="en-US" sz="1800">
                <a:solidFill>
                  <a:schemeClr val="tx1"/>
                </a:solidFill>
                <a:hlinkClick r:id="rId2"/>
              </a:rPr>
              <a:t>American Heritage® Dictionary</a:t>
            </a:r>
            <a:r>
              <a:rPr lang="en-US" sz="1800">
                <a:solidFill>
                  <a:schemeClr val="tx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smtClean="0"/>
              <a:t>Storage </a:t>
            </a:r>
          </a:p>
        </p:txBody>
      </p:sp>
      <p:sp>
        <p:nvSpPr>
          <p:cNvPr id="3" name="Content Placeholder 2"/>
          <p:cNvSpPr>
            <a:spLocks noGrp="1"/>
          </p:cNvSpPr>
          <p:nvPr>
            <p:ph idx="1"/>
          </p:nvPr>
        </p:nvSpPr>
        <p:spPr/>
        <p:txBody>
          <a:bodyPr/>
          <a:lstStyle/>
          <a:p>
            <a:r>
              <a:rPr lang="en-US" sz="2000" smtClean="0"/>
              <a:t>Maximum 60 gallons (227 L) of Class IA, IB and IC flammable liquids and Class II combustible liquids may be stored in a single storage cabinet. Not more that 120 total gallons of flammable and combustible liquids may be stored in a single storage cabinet. </a:t>
            </a:r>
          </a:p>
          <a:p>
            <a:r>
              <a:rPr lang="en-US" sz="2000" smtClean="0"/>
              <a:t>Maximum three (3) approved storage cabinets* may be located in a single fire area; additional cabinets may be located in same fire area if additional cabinet, or group of three cabinets, is separated from other cabinets, or group of cabinets, by at least 100 feet (30 m).*</a:t>
            </a:r>
          </a:p>
          <a:p>
            <a:endParaRPr lang="en-US" sz="2000" smtClean="0"/>
          </a:p>
          <a:p>
            <a:pPr>
              <a:buFont typeface="Wingdings" pitchFamily="2" charset="2"/>
              <a:buNone/>
            </a:pPr>
            <a:r>
              <a:rPr lang="en-US" sz="2000" smtClean="0"/>
              <a:t> In a sprinklered building, this may be doubled to six (6)</a:t>
            </a:r>
          </a:p>
          <a:p>
            <a:endParaRPr lang="en-US" smtClean="0"/>
          </a:p>
        </p:txBody>
      </p:sp>
      <p:sp>
        <p:nvSpPr>
          <p:cNvPr id="75779" name="TextBox 3"/>
          <p:cNvSpPr txBox="1">
            <a:spLocks noChangeArrowheads="1"/>
          </p:cNvSpPr>
          <p:nvPr/>
        </p:nvSpPr>
        <p:spPr bwMode="auto">
          <a:xfrm>
            <a:off x="2743200" y="6324600"/>
            <a:ext cx="4691063" cy="307975"/>
          </a:xfrm>
          <a:prstGeom prst="rect">
            <a:avLst/>
          </a:prstGeom>
          <a:noFill/>
          <a:ln w="9525">
            <a:noFill/>
            <a:miter lim="800000"/>
            <a:headEnd/>
            <a:tailEnd/>
          </a:ln>
        </p:spPr>
        <p:txBody>
          <a:bodyPr wrap="none">
            <a:spAutoFit/>
          </a:bodyPr>
          <a:lstStyle/>
          <a:p>
            <a:pPr eaLnBrk="0" hangingPunct="0"/>
            <a:r>
              <a:rPr lang="en-US" sz="1400" b="1">
                <a:hlinkClick r:id="rId3"/>
              </a:rPr>
              <a:t>Procedure 3 - Flammable and Combustible Materials </a:t>
            </a:r>
            <a:endParaRPr lang="en-US" sz="1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600200" y="1524000"/>
          <a:ext cx="6934198" cy="2580516"/>
        </p:xfrm>
        <a:graphic>
          <a:graphicData uri="http://schemas.openxmlformats.org/drawingml/2006/table">
            <a:tbl>
              <a:tblPr>
                <a:tableStyleId>{2D5ABB26-0587-4C30-8999-92F81FD0307C}</a:tableStyleId>
              </a:tblPr>
              <a:tblGrid>
                <a:gridCol w="2971800"/>
                <a:gridCol w="762000"/>
                <a:gridCol w="838200"/>
                <a:gridCol w="762000"/>
                <a:gridCol w="762000"/>
                <a:gridCol w="838198"/>
              </a:tblGrid>
              <a:tr h="703595">
                <a:tc>
                  <a:txBody>
                    <a:bodyPr/>
                    <a:lstStyle/>
                    <a:p>
                      <a:pPr algn="l"/>
                      <a:r>
                        <a:rPr lang="en-US" sz="1600" dirty="0"/>
                        <a:t>Flammable Liquids - IA, IB, IC</a:t>
                      </a:r>
                      <a:br>
                        <a:rPr lang="en-US" sz="1600" dirty="0"/>
                      </a:br>
                      <a:r>
                        <a:rPr lang="en-US" sz="1600" dirty="0"/>
                        <a:t>Combustible Liquids - II, III </a:t>
                      </a:r>
                    </a:p>
                  </a:txBody>
                  <a:tcPr marL="68360" marR="68360" marT="68360" marB="68360"/>
                </a:tc>
                <a:tc>
                  <a:txBody>
                    <a:bodyPr/>
                    <a:lstStyle/>
                    <a:p>
                      <a:endParaRPr lang="en-US" sz="1600" dirty="0"/>
                    </a:p>
                  </a:txBody>
                  <a:tcPr marL="82032" marR="82032" marT="41016" marB="41016"/>
                </a:tc>
                <a:tc>
                  <a:txBody>
                    <a:bodyPr/>
                    <a:lstStyle/>
                    <a:p>
                      <a:endParaRPr lang="en-US" sz="1600" dirty="0"/>
                    </a:p>
                  </a:txBody>
                  <a:tcPr marL="82032" marR="82032" marT="41016" marB="41016"/>
                </a:tc>
                <a:tc>
                  <a:txBody>
                    <a:bodyPr/>
                    <a:lstStyle/>
                    <a:p>
                      <a:endParaRPr lang="en-US" sz="1600" dirty="0"/>
                    </a:p>
                  </a:txBody>
                  <a:tcPr marL="82032" marR="82032" marT="41016" marB="41016"/>
                </a:tc>
                <a:tc>
                  <a:txBody>
                    <a:bodyPr/>
                    <a:lstStyle/>
                    <a:p>
                      <a:endParaRPr lang="en-US" sz="1600" dirty="0"/>
                    </a:p>
                  </a:txBody>
                  <a:tcPr marL="82032" marR="82032" marT="41016" marB="41016"/>
                </a:tc>
                <a:tc>
                  <a:txBody>
                    <a:bodyPr/>
                    <a:lstStyle/>
                    <a:p>
                      <a:endParaRPr lang="en-US" sz="1600" dirty="0"/>
                    </a:p>
                  </a:txBody>
                  <a:tcPr marL="82032" marR="82032" marT="41016" marB="41016"/>
                </a:tc>
              </a:tr>
              <a:tr h="210805">
                <a:tc>
                  <a:txBody>
                    <a:bodyPr/>
                    <a:lstStyle/>
                    <a:p>
                      <a:pPr algn="l"/>
                      <a:r>
                        <a:rPr lang="en-US" sz="1600" u="sng" dirty="0"/>
                        <a:t>Container Type </a:t>
                      </a:r>
                      <a:endParaRPr lang="en-US" sz="1600" dirty="0"/>
                    </a:p>
                  </a:txBody>
                  <a:tcPr marL="8545" marR="8545" marT="8545" marB="8545"/>
                </a:tc>
                <a:tc>
                  <a:txBody>
                    <a:bodyPr/>
                    <a:lstStyle/>
                    <a:p>
                      <a:pPr algn="ctr"/>
                      <a:r>
                        <a:rPr lang="en-US" sz="1600" dirty="0"/>
                        <a:t>IA </a:t>
                      </a:r>
                    </a:p>
                  </a:txBody>
                  <a:tcPr marL="8545" marR="8545" marT="8545" marB="8545"/>
                </a:tc>
                <a:tc>
                  <a:txBody>
                    <a:bodyPr/>
                    <a:lstStyle/>
                    <a:p>
                      <a:pPr algn="ctr"/>
                      <a:r>
                        <a:rPr lang="en-US" sz="1600" dirty="0"/>
                        <a:t>IB </a:t>
                      </a:r>
                    </a:p>
                  </a:txBody>
                  <a:tcPr marL="8545" marR="8545" marT="8545" marB="8545"/>
                </a:tc>
                <a:tc>
                  <a:txBody>
                    <a:bodyPr/>
                    <a:lstStyle/>
                    <a:p>
                      <a:pPr algn="ctr"/>
                      <a:r>
                        <a:rPr lang="en-US" sz="1600" dirty="0"/>
                        <a:t>IC </a:t>
                      </a:r>
                    </a:p>
                  </a:txBody>
                  <a:tcPr marL="8545" marR="8545" marT="8545" marB="8545"/>
                </a:tc>
                <a:tc>
                  <a:txBody>
                    <a:bodyPr/>
                    <a:lstStyle/>
                    <a:p>
                      <a:pPr algn="ctr"/>
                      <a:r>
                        <a:rPr lang="en-US" sz="1600"/>
                        <a:t>II </a:t>
                      </a:r>
                    </a:p>
                  </a:txBody>
                  <a:tcPr marL="8545" marR="8545" marT="8545" marB="8545"/>
                </a:tc>
                <a:tc>
                  <a:txBody>
                    <a:bodyPr/>
                    <a:lstStyle/>
                    <a:p>
                      <a:pPr algn="ctr"/>
                      <a:r>
                        <a:rPr lang="en-US" sz="1600"/>
                        <a:t>III </a:t>
                      </a:r>
                    </a:p>
                  </a:txBody>
                  <a:tcPr marL="8545" marR="8545" marT="8545" marB="8545"/>
                </a:tc>
              </a:tr>
              <a:tr h="294439">
                <a:tc>
                  <a:txBody>
                    <a:bodyPr/>
                    <a:lstStyle/>
                    <a:p>
                      <a:pPr algn="l"/>
                      <a:r>
                        <a:rPr lang="en-US" sz="1600" dirty="0"/>
                        <a:t>Glass </a:t>
                      </a:r>
                    </a:p>
                  </a:txBody>
                  <a:tcPr marL="8545" marR="8545" marT="8545" marB="8545"/>
                </a:tc>
                <a:tc>
                  <a:txBody>
                    <a:bodyPr/>
                    <a:lstStyle/>
                    <a:p>
                      <a:pPr algn="ctr"/>
                      <a:r>
                        <a:rPr lang="en-US" sz="1600"/>
                        <a:t>1pt </a:t>
                      </a:r>
                    </a:p>
                  </a:txBody>
                  <a:tcPr marL="8545" marR="8545" marT="8545" marB="8545"/>
                </a:tc>
                <a:tc>
                  <a:txBody>
                    <a:bodyPr/>
                    <a:lstStyle/>
                    <a:p>
                      <a:pPr algn="ctr"/>
                      <a:r>
                        <a:rPr lang="en-US" sz="1600"/>
                        <a:t>1pt </a:t>
                      </a:r>
                    </a:p>
                  </a:txBody>
                  <a:tcPr marL="8545" marR="8545" marT="8545" marB="8545"/>
                </a:tc>
                <a:tc>
                  <a:txBody>
                    <a:bodyPr/>
                    <a:lstStyle/>
                    <a:p>
                      <a:pPr algn="ctr"/>
                      <a:r>
                        <a:rPr lang="en-US" sz="1600" dirty="0"/>
                        <a:t>1gal </a:t>
                      </a:r>
                    </a:p>
                  </a:txBody>
                  <a:tcPr marL="8545" marR="8545" marT="8545" marB="8545"/>
                </a:tc>
                <a:tc>
                  <a:txBody>
                    <a:bodyPr/>
                    <a:lstStyle/>
                    <a:p>
                      <a:pPr algn="ctr"/>
                      <a:r>
                        <a:rPr lang="en-US" sz="1600" dirty="0"/>
                        <a:t>1gal </a:t>
                      </a:r>
                    </a:p>
                  </a:txBody>
                  <a:tcPr marL="8545" marR="8545" marT="8545" marB="8545"/>
                </a:tc>
                <a:tc>
                  <a:txBody>
                    <a:bodyPr/>
                    <a:lstStyle/>
                    <a:p>
                      <a:pPr algn="ctr"/>
                      <a:r>
                        <a:rPr lang="en-US" sz="1600"/>
                        <a:t>5gal </a:t>
                      </a:r>
                    </a:p>
                  </a:txBody>
                  <a:tcPr marL="8545" marR="8545" marT="8545" marB="8545"/>
                </a:tc>
              </a:tr>
              <a:tr h="341236">
                <a:tc>
                  <a:txBody>
                    <a:bodyPr/>
                    <a:lstStyle/>
                    <a:p>
                      <a:pPr algn="l"/>
                      <a:r>
                        <a:rPr lang="en-US" sz="1600" dirty="0"/>
                        <a:t>Metal* or Approved </a:t>
                      </a:r>
                      <a:r>
                        <a:rPr lang="en-US" sz="1600" dirty="0" smtClean="0"/>
                        <a:t>Plastic </a:t>
                      </a:r>
                      <a:endParaRPr lang="en-US" sz="1600" dirty="0"/>
                    </a:p>
                  </a:txBody>
                  <a:tcPr marL="8545" marR="8545" marT="8545" marB="8545"/>
                </a:tc>
                <a:tc>
                  <a:txBody>
                    <a:bodyPr/>
                    <a:lstStyle/>
                    <a:p>
                      <a:pPr algn="ctr"/>
                      <a:r>
                        <a:rPr lang="en-US" sz="1600"/>
                        <a:t>1gal </a:t>
                      </a:r>
                    </a:p>
                  </a:txBody>
                  <a:tcPr marL="8545" marR="8545" marT="8545" marB="8545"/>
                </a:tc>
                <a:tc>
                  <a:txBody>
                    <a:bodyPr/>
                    <a:lstStyle/>
                    <a:p>
                      <a:pPr algn="ctr"/>
                      <a:r>
                        <a:rPr lang="en-US" sz="1600"/>
                        <a:t>5gal </a:t>
                      </a:r>
                    </a:p>
                  </a:txBody>
                  <a:tcPr marL="8545" marR="8545" marT="8545" marB="8545"/>
                </a:tc>
                <a:tc>
                  <a:txBody>
                    <a:bodyPr/>
                    <a:lstStyle/>
                    <a:p>
                      <a:pPr algn="ctr"/>
                      <a:r>
                        <a:rPr lang="en-US" sz="1600"/>
                        <a:t>5gal </a:t>
                      </a:r>
                    </a:p>
                  </a:txBody>
                  <a:tcPr marL="8545" marR="8545" marT="8545" marB="8545"/>
                </a:tc>
                <a:tc>
                  <a:txBody>
                    <a:bodyPr/>
                    <a:lstStyle/>
                    <a:p>
                      <a:pPr algn="ctr"/>
                      <a:r>
                        <a:rPr lang="en-US" sz="1600" dirty="0"/>
                        <a:t>5gal </a:t>
                      </a:r>
                    </a:p>
                  </a:txBody>
                  <a:tcPr marL="8545" marR="8545" marT="8545" marB="8545"/>
                </a:tc>
                <a:tc>
                  <a:txBody>
                    <a:bodyPr/>
                    <a:lstStyle/>
                    <a:p>
                      <a:pPr algn="ctr"/>
                      <a:r>
                        <a:rPr lang="en-US" sz="1600"/>
                        <a:t>5gal </a:t>
                      </a:r>
                    </a:p>
                  </a:txBody>
                  <a:tcPr marL="8545" marR="8545" marT="8545" marB="8545"/>
                </a:tc>
              </a:tr>
              <a:tr h="294439">
                <a:tc>
                  <a:txBody>
                    <a:bodyPr/>
                    <a:lstStyle/>
                    <a:p>
                      <a:pPr algn="l"/>
                      <a:r>
                        <a:rPr lang="en-US" sz="1600" dirty="0"/>
                        <a:t>Safety Cans </a:t>
                      </a:r>
                    </a:p>
                  </a:txBody>
                  <a:tcPr marL="8545" marR="8545" marT="8545" marB="8545"/>
                </a:tc>
                <a:tc>
                  <a:txBody>
                    <a:bodyPr/>
                    <a:lstStyle/>
                    <a:p>
                      <a:pPr algn="ctr"/>
                      <a:r>
                        <a:rPr lang="en-US" sz="1600"/>
                        <a:t>2gal </a:t>
                      </a:r>
                    </a:p>
                  </a:txBody>
                  <a:tcPr marL="8545" marR="8545" marT="8545" marB="8545"/>
                </a:tc>
                <a:tc>
                  <a:txBody>
                    <a:bodyPr/>
                    <a:lstStyle/>
                    <a:p>
                      <a:pPr algn="ctr"/>
                      <a:r>
                        <a:rPr lang="en-US" sz="1600"/>
                        <a:t>5gal </a:t>
                      </a:r>
                    </a:p>
                  </a:txBody>
                  <a:tcPr marL="8545" marR="8545" marT="8545" marB="8545"/>
                </a:tc>
                <a:tc>
                  <a:txBody>
                    <a:bodyPr/>
                    <a:lstStyle/>
                    <a:p>
                      <a:pPr algn="ctr"/>
                      <a:r>
                        <a:rPr lang="en-US" sz="1600"/>
                        <a:t>5gal </a:t>
                      </a:r>
                    </a:p>
                  </a:txBody>
                  <a:tcPr marL="8545" marR="8545" marT="8545" marB="8545"/>
                </a:tc>
                <a:tc>
                  <a:txBody>
                    <a:bodyPr/>
                    <a:lstStyle/>
                    <a:p>
                      <a:pPr algn="ctr"/>
                      <a:r>
                        <a:rPr lang="en-US" sz="1600" dirty="0"/>
                        <a:t>5gal </a:t>
                      </a:r>
                    </a:p>
                  </a:txBody>
                  <a:tcPr marL="8545" marR="8545" marT="8545" marB="8545"/>
                </a:tc>
                <a:tc>
                  <a:txBody>
                    <a:bodyPr/>
                    <a:lstStyle/>
                    <a:p>
                      <a:pPr algn="ctr"/>
                      <a:r>
                        <a:rPr lang="en-US" sz="1600" dirty="0"/>
                        <a:t>5gal </a:t>
                      </a:r>
                    </a:p>
                  </a:txBody>
                  <a:tcPr marL="8545" marR="8545" marT="8545" marB="8545"/>
                </a:tc>
              </a:tr>
              <a:tr h="391438">
                <a:tc>
                  <a:txBody>
                    <a:bodyPr/>
                    <a:lstStyle/>
                    <a:p>
                      <a:pPr algn="l"/>
                      <a:r>
                        <a:rPr lang="en-US" sz="1600" dirty="0"/>
                        <a:t>Metal Drums** </a:t>
                      </a:r>
                    </a:p>
                  </a:txBody>
                  <a:tcPr marL="8545" marR="8545" marT="8545" marB="8545"/>
                </a:tc>
                <a:tc>
                  <a:txBody>
                    <a:bodyPr/>
                    <a:lstStyle/>
                    <a:p>
                      <a:pPr algn="ctr"/>
                      <a:r>
                        <a:rPr lang="en-US" sz="1600" dirty="0"/>
                        <a:t>60gal </a:t>
                      </a:r>
                    </a:p>
                  </a:txBody>
                  <a:tcPr marL="8545" marR="8545" marT="8545" marB="8545"/>
                </a:tc>
                <a:tc>
                  <a:txBody>
                    <a:bodyPr/>
                    <a:lstStyle/>
                    <a:p>
                      <a:pPr algn="ctr"/>
                      <a:r>
                        <a:rPr lang="en-US" sz="1600" dirty="0"/>
                        <a:t>60gal </a:t>
                      </a:r>
                    </a:p>
                  </a:txBody>
                  <a:tcPr marL="8545" marR="8545" marT="8545" marB="8545"/>
                </a:tc>
                <a:tc>
                  <a:txBody>
                    <a:bodyPr/>
                    <a:lstStyle/>
                    <a:p>
                      <a:pPr algn="ctr"/>
                      <a:r>
                        <a:rPr lang="en-US" sz="1600" dirty="0"/>
                        <a:t>60gal </a:t>
                      </a:r>
                    </a:p>
                  </a:txBody>
                  <a:tcPr marL="8545" marR="8545" marT="8545" marB="8545"/>
                </a:tc>
                <a:tc>
                  <a:txBody>
                    <a:bodyPr/>
                    <a:lstStyle/>
                    <a:p>
                      <a:pPr algn="ctr"/>
                      <a:r>
                        <a:rPr lang="en-US" sz="1600" dirty="0"/>
                        <a:t>60gal </a:t>
                      </a:r>
                    </a:p>
                  </a:txBody>
                  <a:tcPr marL="8545" marR="8545" marT="8545" marB="8545"/>
                </a:tc>
                <a:tc>
                  <a:txBody>
                    <a:bodyPr/>
                    <a:lstStyle/>
                    <a:p>
                      <a:pPr algn="ctr"/>
                      <a:r>
                        <a:rPr lang="en-US" sz="1600" dirty="0"/>
                        <a:t>60gal </a:t>
                      </a:r>
                    </a:p>
                  </a:txBody>
                  <a:tcPr marL="8545" marR="8545" marT="8545" marB="8545"/>
                </a:tc>
              </a:tr>
              <a:tr h="294439">
                <a:tc>
                  <a:txBody>
                    <a:bodyPr/>
                    <a:lstStyle/>
                    <a:p>
                      <a:pPr algn="l"/>
                      <a:r>
                        <a:rPr lang="en-US" sz="1600" dirty="0"/>
                        <a:t>Polyethylene*** </a:t>
                      </a:r>
                    </a:p>
                  </a:txBody>
                  <a:tcPr marL="8545" marR="8545" marT="8545" marB="8545"/>
                </a:tc>
                <a:tc>
                  <a:txBody>
                    <a:bodyPr/>
                    <a:lstStyle/>
                    <a:p>
                      <a:pPr algn="ctr"/>
                      <a:r>
                        <a:rPr lang="en-US" sz="1600"/>
                        <a:t>1gal </a:t>
                      </a:r>
                    </a:p>
                  </a:txBody>
                  <a:tcPr marL="8545" marR="8545" marT="8545" marB="8545"/>
                </a:tc>
                <a:tc>
                  <a:txBody>
                    <a:bodyPr/>
                    <a:lstStyle/>
                    <a:p>
                      <a:pPr algn="ctr"/>
                      <a:r>
                        <a:rPr lang="en-US" sz="1600"/>
                        <a:t>5gal </a:t>
                      </a:r>
                    </a:p>
                  </a:txBody>
                  <a:tcPr marL="8545" marR="8545" marT="8545" marB="8545"/>
                </a:tc>
                <a:tc>
                  <a:txBody>
                    <a:bodyPr/>
                    <a:lstStyle/>
                    <a:p>
                      <a:pPr algn="ctr"/>
                      <a:r>
                        <a:rPr lang="en-US" sz="1600" dirty="0"/>
                        <a:t>5gal </a:t>
                      </a:r>
                    </a:p>
                  </a:txBody>
                  <a:tcPr marL="8545" marR="8545" marT="8545" marB="8545"/>
                </a:tc>
                <a:tc>
                  <a:txBody>
                    <a:bodyPr/>
                    <a:lstStyle/>
                    <a:p>
                      <a:pPr algn="ctr"/>
                      <a:r>
                        <a:rPr lang="en-US" sz="1600" dirty="0"/>
                        <a:t>  </a:t>
                      </a:r>
                    </a:p>
                  </a:txBody>
                  <a:tcPr marL="8545" marR="8545" marT="8545" marB="8545"/>
                </a:tc>
                <a:tc>
                  <a:txBody>
                    <a:bodyPr/>
                    <a:lstStyle/>
                    <a:p>
                      <a:pPr algn="ctr"/>
                      <a:r>
                        <a:rPr lang="en-US" sz="1600" dirty="0"/>
                        <a:t>  </a:t>
                      </a:r>
                    </a:p>
                  </a:txBody>
                  <a:tcPr marL="8545" marR="8545" marT="8545" marB="8545"/>
                </a:tc>
              </a:tr>
            </a:tbl>
          </a:graphicData>
        </a:graphic>
      </p:graphicFrame>
      <p:sp>
        <p:nvSpPr>
          <p:cNvPr id="77868" name="TextBox 7"/>
          <p:cNvSpPr txBox="1">
            <a:spLocks noChangeArrowheads="1"/>
          </p:cNvSpPr>
          <p:nvPr/>
        </p:nvSpPr>
        <p:spPr bwMode="auto">
          <a:xfrm>
            <a:off x="914400" y="4572000"/>
            <a:ext cx="7696200" cy="1200150"/>
          </a:xfrm>
          <a:prstGeom prst="rect">
            <a:avLst/>
          </a:prstGeom>
          <a:noFill/>
          <a:ln w="9525">
            <a:noFill/>
            <a:miter lim="800000"/>
            <a:headEnd/>
            <a:tailEnd/>
          </a:ln>
        </p:spPr>
        <p:txBody>
          <a:bodyPr>
            <a:spAutoFit/>
          </a:bodyPr>
          <a:lstStyle/>
          <a:p>
            <a:pPr eaLnBrk="0" hangingPunct="0"/>
            <a:r>
              <a:rPr lang="en-US" sz="1800"/>
              <a:t>*	Metal refers to containers other than DOT drums. </a:t>
            </a:r>
          </a:p>
          <a:p>
            <a:pPr eaLnBrk="0" hangingPunct="0"/>
            <a:r>
              <a:rPr lang="en-US" sz="1800"/>
              <a:t>**	Metal Drums refers to DOT Spec. containers. </a:t>
            </a:r>
          </a:p>
          <a:p>
            <a:pPr eaLnBrk="0" hangingPunct="0"/>
            <a:r>
              <a:rPr lang="en-US" sz="1800"/>
              <a:t>***	Polyethylene containers are DOT Spec. 34, or others as 	authorized by DOT Exemption. </a:t>
            </a:r>
          </a:p>
        </p:txBody>
      </p:sp>
      <p:sp>
        <p:nvSpPr>
          <p:cNvPr id="77869" name="TextBox 8"/>
          <p:cNvSpPr txBox="1">
            <a:spLocks noChangeArrowheads="1"/>
          </p:cNvSpPr>
          <p:nvPr/>
        </p:nvSpPr>
        <p:spPr bwMode="auto">
          <a:xfrm>
            <a:off x="2743200" y="6324600"/>
            <a:ext cx="4691063" cy="307975"/>
          </a:xfrm>
          <a:prstGeom prst="rect">
            <a:avLst/>
          </a:prstGeom>
          <a:noFill/>
          <a:ln w="9525">
            <a:noFill/>
            <a:miter lim="800000"/>
            <a:headEnd/>
            <a:tailEnd/>
          </a:ln>
        </p:spPr>
        <p:txBody>
          <a:bodyPr wrap="none">
            <a:spAutoFit/>
          </a:bodyPr>
          <a:lstStyle/>
          <a:p>
            <a:pPr eaLnBrk="0" hangingPunct="0"/>
            <a:r>
              <a:rPr lang="en-US" sz="1400" b="1">
                <a:hlinkClick r:id="rId3"/>
              </a:rPr>
              <a:t>Procedure 3 - Flammable and Combustible Materials </a:t>
            </a:r>
            <a:endParaRPr lang="en-US" sz="1400" b="1"/>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676400" y="685800"/>
            <a:ext cx="7010400" cy="5410200"/>
          </a:xfrm>
        </p:spPr>
        <p:txBody>
          <a:bodyPr/>
          <a:lstStyle/>
          <a:p>
            <a:r>
              <a:rPr lang="en-US" sz="2400" smtClean="0"/>
              <a:t>DOT Type III polyethylene non-reusable containers may be used for storage of Class II and Class III liquids, in all capacities not to exceed 2½ gallons (9.5 L). </a:t>
            </a:r>
          </a:p>
          <a:p>
            <a:r>
              <a:rPr lang="en-US" sz="2400" smtClean="0"/>
              <a:t>Class IA and Class IB liquids may be stored in glass containers of not more than one (1) gallon capacity if the required liquid purity would be affected by storage in metal containers, or if the liquid would cause excessive corrosion of the metal container. </a:t>
            </a:r>
          </a:p>
          <a:p>
            <a:r>
              <a:rPr lang="en-US" sz="2400" smtClean="0"/>
              <a:t>Containers are to be labeled "DANGER - FLAMMABLE - KEEP AWAY FROM HEAT, SPARKS, AND OPEN FLAMES. KEEP CONTAINER CLOSED WHEN NOT IN USE." </a:t>
            </a:r>
          </a:p>
          <a:p>
            <a:endParaRPr lang="en-US" smtClean="0"/>
          </a:p>
        </p:txBody>
      </p:sp>
      <p:sp>
        <p:nvSpPr>
          <p:cNvPr id="79874" name="TextBox 4"/>
          <p:cNvSpPr txBox="1">
            <a:spLocks noChangeArrowheads="1"/>
          </p:cNvSpPr>
          <p:nvPr/>
        </p:nvSpPr>
        <p:spPr bwMode="auto">
          <a:xfrm>
            <a:off x="2667000" y="6324600"/>
            <a:ext cx="4691063" cy="307975"/>
          </a:xfrm>
          <a:prstGeom prst="rect">
            <a:avLst/>
          </a:prstGeom>
          <a:noFill/>
          <a:ln w="9525">
            <a:noFill/>
            <a:miter lim="800000"/>
            <a:headEnd/>
            <a:tailEnd/>
          </a:ln>
        </p:spPr>
        <p:txBody>
          <a:bodyPr wrap="none">
            <a:spAutoFit/>
          </a:bodyPr>
          <a:lstStyle/>
          <a:p>
            <a:pPr eaLnBrk="0" hangingPunct="0"/>
            <a:r>
              <a:rPr lang="en-US" sz="1400" b="1">
                <a:hlinkClick r:id="rId3"/>
              </a:rPr>
              <a:t>Procedure 3 - Flammable and Combustible Materials </a:t>
            </a:r>
            <a:endParaRPr lang="en-US" sz="1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body" idx="1"/>
          </p:nvPr>
        </p:nvSpPr>
        <p:spPr>
          <a:xfrm>
            <a:off x="685800" y="1981200"/>
            <a:ext cx="8305800" cy="4114800"/>
          </a:xfrm>
        </p:spPr>
        <p:txBody>
          <a:bodyPr/>
          <a:lstStyle/>
          <a:p>
            <a:pPr eaLnBrk="1" hangingPunct="1">
              <a:buFont typeface="Wingdings" pitchFamily="2" charset="2"/>
              <a:buNone/>
            </a:pPr>
            <a:endParaRPr lang="en-US" smtClean="0"/>
          </a:p>
          <a:p>
            <a:pPr eaLnBrk="1" hangingPunct="1">
              <a:buFont typeface="Wingdings" pitchFamily="2" charset="2"/>
              <a:buNone/>
            </a:pPr>
            <a:endParaRPr lang="en-US" smtClean="0"/>
          </a:p>
          <a:p>
            <a:pPr eaLnBrk="1" hangingPunct="1">
              <a:buFont typeface="Wingdings" pitchFamily="2" charset="2"/>
              <a:buNone/>
            </a:pPr>
            <a:endParaRPr lang="en-US" smtClean="0"/>
          </a:p>
          <a:p>
            <a:pPr eaLnBrk="1" hangingPunct="1">
              <a:buFont typeface="Wingdings" pitchFamily="2" charset="2"/>
              <a:buNone/>
            </a:pPr>
            <a:endParaRPr lang="en-US" smtClean="0"/>
          </a:p>
          <a:p>
            <a:pPr eaLnBrk="1" hangingPunct="1">
              <a:buFont typeface="Wingdings" pitchFamily="2" charset="2"/>
              <a:buNone/>
            </a:pPr>
            <a:endParaRPr lang="en-US" smtClean="0"/>
          </a:p>
          <a:p>
            <a:pPr eaLnBrk="1" hangingPunct="1">
              <a:buFont typeface="Wingdings" pitchFamily="2" charset="2"/>
              <a:buNone/>
            </a:pPr>
            <a:r>
              <a:rPr lang="en-US" sz="1200" smtClean="0"/>
              <a:t>	4  	Class 1A materials, or those which will vaporize and/or disperse and burn readily in air</a:t>
            </a:r>
          </a:p>
          <a:p>
            <a:pPr eaLnBrk="1" hangingPunct="1">
              <a:buFont typeface="Wingdings" pitchFamily="2" charset="2"/>
              <a:buNone/>
            </a:pPr>
            <a:r>
              <a:rPr lang="en-US" sz="1200" smtClean="0"/>
              <a:t>	3 	Class 1B and 1C materials, also readily ignited liquids and solids</a:t>
            </a:r>
          </a:p>
          <a:p>
            <a:pPr eaLnBrk="1" hangingPunct="1">
              <a:buFont typeface="Wingdings" pitchFamily="2" charset="2"/>
              <a:buNone/>
            </a:pPr>
            <a:r>
              <a:rPr lang="en-US" sz="1200" smtClean="0"/>
              <a:t>	2	Class II and IIIA materials, also solids and semi-solids that readily emit flammable vapors.</a:t>
            </a:r>
          </a:p>
          <a:p>
            <a:pPr eaLnBrk="1" hangingPunct="1">
              <a:buFont typeface="Wingdings" pitchFamily="2" charset="2"/>
              <a:buNone/>
            </a:pPr>
            <a:r>
              <a:rPr lang="en-US" sz="1200" smtClean="0"/>
              <a:t>	1	Class IIIB materials.  Almost all combustible vapors.  Materials that must be preheated before combustion  </a:t>
            </a:r>
          </a:p>
          <a:p>
            <a:pPr eaLnBrk="1" hangingPunct="1">
              <a:buFont typeface="Wingdings" pitchFamily="2" charset="2"/>
              <a:buNone/>
            </a:pPr>
            <a:r>
              <a:rPr lang="en-US" sz="1200" smtClean="0"/>
              <a:t>	0	Materials that will not burn when exposed to temperature of 1500o F for &gt; 5 minutes</a:t>
            </a:r>
          </a:p>
        </p:txBody>
      </p:sp>
      <p:graphicFrame>
        <p:nvGraphicFramePr>
          <p:cNvPr id="4" name="Table 3"/>
          <p:cNvGraphicFramePr>
            <a:graphicFrameLocks noGrp="1"/>
          </p:cNvGraphicFramePr>
          <p:nvPr/>
        </p:nvGraphicFramePr>
        <p:xfrm>
          <a:off x="1828800" y="914400"/>
          <a:ext cx="6477001" cy="2854960"/>
        </p:xfrm>
        <a:graphic>
          <a:graphicData uri="http://schemas.openxmlformats.org/drawingml/2006/table">
            <a:tbl>
              <a:tblPr firstRow="1" bandRow="1">
                <a:effectLst>
                  <a:innerShdw blurRad="63500" dist="50800" dir="2700000">
                    <a:prstClr val="black">
                      <a:alpha val="50000"/>
                    </a:prstClr>
                  </a:innerShdw>
                  <a:reflection blurRad="6350" stA="52000" endA="300" endPos="35000" dir="5400000" sy="-100000" algn="bl" rotWithShape="0"/>
                </a:effectLst>
                <a:tableStyleId>{5C22544A-7EE6-4342-B048-85BDC9FD1C3A}</a:tableStyleId>
              </a:tblPr>
              <a:tblGrid>
                <a:gridCol w="1752601"/>
                <a:gridCol w="1600199"/>
                <a:gridCol w="1423988"/>
                <a:gridCol w="1700213"/>
              </a:tblGrid>
              <a:tr h="370840">
                <a:tc>
                  <a:txBody>
                    <a:bodyPr/>
                    <a:lstStyle/>
                    <a:p>
                      <a:pPr algn="ctr"/>
                      <a:r>
                        <a:rPr lang="en-US" dirty="0" smtClean="0"/>
                        <a:t>Flash Point</a:t>
                      </a:r>
                      <a:endParaRPr lang="en-US" dirty="0"/>
                    </a:p>
                  </a:txBody>
                  <a:tcPr/>
                </a:tc>
                <a:tc>
                  <a:txBody>
                    <a:bodyPr/>
                    <a:lstStyle/>
                    <a:p>
                      <a:pPr algn="ctr"/>
                      <a:r>
                        <a:rPr lang="en-US" dirty="0" smtClean="0"/>
                        <a:t>Boiling Point</a:t>
                      </a:r>
                      <a:endParaRPr lang="en-US" dirty="0"/>
                    </a:p>
                  </a:txBody>
                  <a:tcPr/>
                </a:tc>
                <a:tc>
                  <a:txBody>
                    <a:bodyPr/>
                    <a:lstStyle/>
                    <a:p>
                      <a:pPr algn="ctr"/>
                      <a:r>
                        <a:rPr lang="en-US" dirty="0" smtClean="0"/>
                        <a:t>NFPA 30 Class</a:t>
                      </a:r>
                      <a:endParaRPr lang="en-US" dirty="0"/>
                    </a:p>
                  </a:txBody>
                  <a:tcPr/>
                </a:tc>
                <a:tc>
                  <a:txBody>
                    <a:bodyPr/>
                    <a:lstStyle/>
                    <a:p>
                      <a:pPr algn="ctr"/>
                      <a:r>
                        <a:rPr lang="en-US" dirty="0" smtClean="0"/>
                        <a:t>NFPA 704 Flammability</a:t>
                      </a:r>
                      <a:r>
                        <a:rPr lang="en-US" baseline="0" dirty="0" smtClean="0"/>
                        <a:t> </a:t>
                      </a:r>
                      <a:endParaRPr lang="en-US" dirty="0"/>
                    </a:p>
                  </a:txBody>
                  <a:tcPr/>
                </a:tc>
              </a:tr>
              <a:tr h="350520">
                <a:tc>
                  <a:txBody>
                    <a:bodyPr/>
                    <a:lstStyle/>
                    <a:p>
                      <a:pPr algn="ctr"/>
                      <a:r>
                        <a:rPr lang="en-US" dirty="0" smtClean="0">
                          <a:solidFill>
                            <a:schemeClr val="bg1"/>
                          </a:solidFill>
                        </a:rPr>
                        <a:t>&lt;23</a:t>
                      </a:r>
                      <a:endParaRPr lang="en-US" dirty="0">
                        <a:solidFill>
                          <a:schemeClr val="bg1"/>
                        </a:solidFill>
                      </a:endParaRPr>
                    </a:p>
                  </a:txBody>
                  <a:tcPr/>
                </a:tc>
                <a:tc>
                  <a:txBody>
                    <a:bodyPr/>
                    <a:lstStyle/>
                    <a:p>
                      <a:pPr algn="ctr"/>
                      <a:r>
                        <a:rPr lang="en-US" dirty="0" smtClean="0">
                          <a:solidFill>
                            <a:schemeClr val="bg1"/>
                          </a:solidFill>
                        </a:rPr>
                        <a:t>&lt;38</a:t>
                      </a:r>
                      <a:endParaRPr lang="en-US" dirty="0">
                        <a:solidFill>
                          <a:schemeClr val="bg1"/>
                        </a:solidFill>
                      </a:endParaRPr>
                    </a:p>
                  </a:txBody>
                  <a:tcPr/>
                </a:tc>
                <a:tc>
                  <a:txBody>
                    <a:bodyPr/>
                    <a:lstStyle/>
                    <a:p>
                      <a:pPr algn="ctr"/>
                      <a:r>
                        <a:rPr lang="en-US" dirty="0" smtClean="0">
                          <a:solidFill>
                            <a:schemeClr val="bg1"/>
                          </a:solidFill>
                        </a:rPr>
                        <a:t>IA</a:t>
                      </a:r>
                      <a:endParaRPr lang="en-US" dirty="0">
                        <a:solidFill>
                          <a:schemeClr val="bg1"/>
                        </a:solidFill>
                      </a:endParaRPr>
                    </a:p>
                  </a:txBody>
                  <a:tcPr/>
                </a:tc>
                <a:tc>
                  <a:txBody>
                    <a:bodyPr/>
                    <a:lstStyle/>
                    <a:p>
                      <a:pPr algn="ctr"/>
                      <a:r>
                        <a:rPr lang="en-US" dirty="0" smtClean="0">
                          <a:solidFill>
                            <a:schemeClr val="bg1"/>
                          </a:solidFill>
                        </a:rPr>
                        <a:t>4</a:t>
                      </a:r>
                      <a:endParaRPr lang="en-US" dirty="0">
                        <a:solidFill>
                          <a:schemeClr val="bg1"/>
                        </a:solidFill>
                      </a:endParaRPr>
                    </a:p>
                  </a:txBody>
                  <a:tcPr/>
                </a:tc>
              </a:tr>
              <a:tr h="185420">
                <a:tc>
                  <a:txBody>
                    <a:bodyPr/>
                    <a:lstStyle/>
                    <a:p>
                      <a:pPr algn="ctr"/>
                      <a:r>
                        <a:rPr lang="en-US" dirty="0" smtClean="0">
                          <a:solidFill>
                            <a:schemeClr val="bg1"/>
                          </a:solidFill>
                        </a:rPr>
                        <a:t>&lt;23</a:t>
                      </a:r>
                      <a:endParaRPr lang="en-US" dirty="0">
                        <a:solidFill>
                          <a:schemeClr val="bg1"/>
                        </a:solidFill>
                      </a:endParaRPr>
                    </a:p>
                  </a:txBody>
                  <a:tcPr/>
                </a:tc>
                <a:tc>
                  <a:txBody>
                    <a:bodyPr/>
                    <a:lstStyle/>
                    <a:p>
                      <a:pPr algn="ctr"/>
                      <a:r>
                        <a:rPr lang="en-US" sz="1800" baseline="0" dirty="0" smtClean="0">
                          <a:solidFill>
                            <a:schemeClr val="bg1"/>
                          </a:solidFill>
                        </a:rPr>
                        <a:t>≥</a:t>
                      </a:r>
                      <a:r>
                        <a:rPr lang="en-US" dirty="0" smtClean="0">
                          <a:solidFill>
                            <a:schemeClr val="bg1"/>
                          </a:solidFill>
                        </a:rPr>
                        <a:t>38</a:t>
                      </a:r>
                      <a:endParaRPr lang="en-US" dirty="0">
                        <a:solidFill>
                          <a:schemeClr val="bg1"/>
                        </a:solidFill>
                      </a:endParaRPr>
                    </a:p>
                  </a:txBody>
                  <a:tcPr/>
                </a:tc>
                <a:tc>
                  <a:txBody>
                    <a:bodyPr/>
                    <a:lstStyle/>
                    <a:p>
                      <a:pPr algn="ctr"/>
                      <a:r>
                        <a:rPr lang="en-US" dirty="0" smtClean="0">
                          <a:solidFill>
                            <a:schemeClr val="bg1"/>
                          </a:solidFill>
                        </a:rPr>
                        <a:t>IB </a:t>
                      </a:r>
                      <a:endParaRPr lang="en-US" dirty="0">
                        <a:solidFill>
                          <a:schemeClr val="bg1"/>
                        </a:solidFill>
                      </a:endParaRPr>
                    </a:p>
                  </a:txBody>
                  <a:tcPr/>
                </a:tc>
                <a:tc rowSpan="2">
                  <a:txBody>
                    <a:bodyPr/>
                    <a:lstStyle/>
                    <a:p>
                      <a:pPr algn="ctr"/>
                      <a:r>
                        <a:rPr lang="en-US" dirty="0" smtClean="0">
                          <a:solidFill>
                            <a:schemeClr val="bg1"/>
                          </a:solidFill>
                        </a:rPr>
                        <a:t>3</a:t>
                      </a:r>
                      <a:endParaRPr lang="en-US" dirty="0">
                        <a:solidFill>
                          <a:schemeClr val="bg1"/>
                        </a:solidFill>
                      </a:endParaRPr>
                    </a:p>
                  </a:txBody>
                  <a:tcPr anchor="ctr"/>
                </a:tc>
              </a:tr>
              <a:tr h="381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&gt;23 &amp;</a:t>
                      </a:r>
                      <a:r>
                        <a:rPr lang="en-US" baseline="0" dirty="0" smtClean="0">
                          <a:solidFill>
                            <a:schemeClr val="bg1"/>
                          </a:solidFill>
                        </a:rPr>
                        <a:t> </a:t>
                      </a:r>
                      <a:r>
                        <a:rPr lang="en-US" dirty="0" smtClean="0">
                          <a:solidFill>
                            <a:schemeClr val="bg1"/>
                          </a:solidFill>
                        </a:rPr>
                        <a:t>&lt;</a:t>
                      </a:r>
                      <a:r>
                        <a:rPr lang="en-US" sz="1800" baseline="0" dirty="0" smtClean="0">
                          <a:solidFill>
                            <a:schemeClr val="bg1"/>
                          </a:solidFill>
                        </a:rPr>
                        <a:t>38</a:t>
                      </a:r>
                      <a:endParaRPr lang="en-US" dirty="0" smtClean="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any</a:t>
                      </a:r>
                    </a:p>
                  </a:txBody>
                  <a:tcPr/>
                </a:tc>
                <a:tc>
                  <a:txBody>
                    <a:bodyPr/>
                    <a:lstStyle/>
                    <a:p>
                      <a:pPr algn="ctr"/>
                      <a:r>
                        <a:rPr lang="en-US" dirty="0" smtClean="0">
                          <a:solidFill>
                            <a:schemeClr val="bg1"/>
                          </a:solidFill>
                        </a:rPr>
                        <a:t>IC</a:t>
                      </a:r>
                      <a:endParaRPr lang="en-US" dirty="0">
                        <a:solidFill>
                          <a:schemeClr val="bg1"/>
                        </a:solidFill>
                      </a:endParaRPr>
                    </a:p>
                  </a:txBody>
                  <a:tcPr/>
                </a:tc>
                <a:tc vMerge="1">
                  <a:txBody>
                    <a:bodyPr/>
                    <a:lstStyle/>
                    <a:p>
                      <a:pPr algn="ctr"/>
                      <a:endParaRPr lang="en-US" dirty="0">
                        <a:solidFill>
                          <a:schemeClr val="bg1"/>
                        </a:solidFill>
                      </a:endParaRPr>
                    </a:p>
                  </a:txBody>
                  <a:tcPr/>
                </a:tc>
              </a:tr>
              <a:tr h="32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aseline="0" dirty="0" smtClean="0">
                          <a:solidFill>
                            <a:schemeClr val="bg1"/>
                          </a:solidFill>
                        </a:rPr>
                        <a:t>≥</a:t>
                      </a:r>
                      <a:r>
                        <a:rPr lang="en-US" dirty="0" smtClean="0">
                          <a:solidFill>
                            <a:schemeClr val="bg1"/>
                          </a:solidFill>
                        </a:rPr>
                        <a:t>38 &amp;</a:t>
                      </a:r>
                      <a:r>
                        <a:rPr lang="en-US" baseline="0" dirty="0" smtClean="0">
                          <a:solidFill>
                            <a:schemeClr val="bg1"/>
                          </a:solidFill>
                        </a:rPr>
                        <a:t> </a:t>
                      </a:r>
                      <a:r>
                        <a:rPr lang="en-US" dirty="0" smtClean="0">
                          <a:solidFill>
                            <a:schemeClr val="bg1"/>
                          </a:solidFill>
                        </a:rPr>
                        <a:t>&lt;60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any</a:t>
                      </a:r>
                    </a:p>
                  </a:txBody>
                  <a:tcPr/>
                </a:tc>
                <a:tc>
                  <a:txBody>
                    <a:bodyPr/>
                    <a:lstStyle/>
                    <a:p>
                      <a:pPr algn="ctr"/>
                      <a:r>
                        <a:rPr lang="en-US" dirty="0" smtClean="0">
                          <a:solidFill>
                            <a:schemeClr val="bg1"/>
                          </a:solidFill>
                        </a:rPr>
                        <a:t>II</a:t>
                      </a:r>
                    </a:p>
                  </a:txBody>
                  <a:tcPr/>
                </a:tc>
                <a:tc rowSpan="2">
                  <a:txBody>
                    <a:bodyPr/>
                    <a:lstStyle/>
                    <a:p>
                      <a:pPr algn="ctr"/>
                      <a:r>
                        <a:rPr lang="en-US" dirty="0" smtClean="0">
                          <a:solidFill>
                            <a:schemeClr val="bg1"/>
                          </a:solidFill>
                        </a:rPr>
                        <a:t>2</a:t>
                      </a:r>
                      <a:endParaRPr lang="en-US" dirty="0">
                        <a:solidFill>
                          <a:schemeClr val="bg1"/>
                        </a:solidFill>
                      </a:endParaRPr>
                    </a:p>
                  </a:txBody>
                  <a:tcPr anchor="ctr"/>
                </a:tc>
              </a:tr>
              <a:tr h="32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aseline="0" dirty="0" smtClean="0">
                          <a:solidFill>
                            <a:schemeClr val="bg1"/>
                          </a:solidFill>
                        </a:rPr>
                        <a:t>≥60 &amp; &lt;93</a:t>
                      </a:r>
                      <a:endParaRPr lang="en-US" dirty="0" smtClean="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any</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IIIA</a:t>
                      </a:r>
                    </a:p>
                  </a:txBody>
                  <a:tcPr/>
                </a:tc>
                <a:tc vMerge="1">
                  <a:txBody>
                    <a:bodyPr/>
                    <a:lstStyle/>
                    <a:p>
                      <a:endParaRPr lang="en-US"/>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aseline="0" dirty="0" smtClean="0">
                          <a:solidFill>
                            <a:schemeClr val="bg1"/>
                          </a:solidFill>
                        </a:rPr>
                        <a:t>≥93</a:t>
                      </a:r>
                    </a:p>
                  </a:txBody>
                  <a:tcPr/>
                </a:tc>
                <a:tc>
                  <a:txBody>
                    <a:bodyPr/>
                    <a:lstStyle/>
                    <a:p>
                      <a:pPr algn="ctr"/>
                      <a:r>
                        <a:rPr lang="en-US" dirty="0" smtClean="0">
                          <a:solidFill>
                            <a:schemeClr val="bg1"/>
                          </a:solidFill>
                        </a:rPr>
                        <a:t>any</a:t>
                      </a:r>
                      <a:endParaRPr lang="en-US" dirty="0">
                        <a:solidFill>
                          <a:schemeClr val="bg1"/>
                        </a:solidFill>
                      </a:endParaRPr>
                    </a:p>
                  </a:txBody>
                  <a:tcPr/>
                </a:tc>
                <a:tc>
                  <a:txBody>
                    <a:bodyPr/>
                    <a:lstStyle/>
                    <a:p>
                      <a:pPr algn="ctr"/>
                      <a:r>
                        <a:rPr lang="en-US" dirty="0" smtClean="0">
                          <a:solidFill>
                            <a:schemeClr val="bg1"/>
                          </a:solidFill>
                        </a:rPr>
                        <a:t>IIIB</a:t>
                      </a:r>
                      <a:endParaRPr lang="en-US" dirty="0">
                        <a:solidFill>
                          <a:schemeClr val="bg1"/>
                        </a:solidFill>
                      </a:endParaRPr>
                    </a:p>
                  </a:txBody>
                  <a:tcPr anchor="ctr"/>
                </a:tc>
                <a:tc>
                  <a:txBody>
                    <a:bodyPr/>
                    <a:lstStyle/>
                    <a:p>
                      <a:pPr algn="ctr"/>
                      <a:r>
                        <a:rPr lang="en-US" dirty="0" smtClean="0">
                          <a:solidFill>
                            <a:schemeClr val="bg1"/>
                          </a:solidFill>
                        </a:rPr>
                        <a:t>1</a:t>
                      </a:r>
                      <a:endParaRPr lang="en-US" dirty="0">
                        <a:solidFill>
                          <a:schemeClr val="bg1"/>
                        </a:solidFill>
                      </a:endParaRPr>
                    </a:p>
                  </a:txBody>
                  <a:tcPr anchor="ctr"/>
                </a:tc>
              </a:tr>
            </a:tbl>
          </a:graphicData>
        </a:graphic>
      </p:graphicFrame>
      <p:grpSp>
        <p:nvGrpSpPr>
          <p:cNvPr id="81923" name="Group 9"/>
          <p:cNvGrpSpPr>
            <a:grpSpLocks/>
          </p:cNvGrpSpPr>
          <p:nvPr/>
        </p:nvGrpSpPr>
        <p:grpSpPr bwMode="auto">
          <a:xfrm>
            <a:off x="1295400" y="4572000"/>
            <a:ext cx="304800" cy="990600"/>
            <a:chOff x="1066800" y="4572000"/>
            <a:chExt cx="304800" cy="990600"/>
          </a:xfrm>
        </p:grpSpPr>
        <p:sp>
          <p:nvSpPr>
            <p:cNvPr id="5" name="Right Arrow 4"/>
            <p:cNvSpPr/>
            <p:nvPr/>
          </p:nvSpPr>
          <p:spPr bwMode="auto">
            <a:xfrm>
              <a:off x="1066800" y="4572000"/>
              <a:ext cx="304800" cy="76200"/>
            </a:xfrm>
            <a:prstGeom prst="rightArrow">
              <a:avLst/>
            </a:prstGeom>
            <a:solidFill>
              <a:schemeClr val="accent1"/>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eaLnBrk="0" hangingPunct="0">
                <a:defRPr/>
              </a:pPr>
              <a:endParaRPr lang="en-US"/>
            </a:p>
          </p:txBody>
        </p:sp>
        <p:sp>
          <p:nvSpPr>
            <p:cNvPr id="6" name="Right Arrow 5"/>
            <p:cNvSpPr/>
            <p:nvPr/>
          </p:nvSpPr>
          <p:spPr bwMode="auto">
            <a:xfrm>
              <a:off x="1066800" y="5257800"/>
              <a:ext cx="304800" cy="76200"/>
            </a:xfrm>
            <a:prstGeom prst="rightArrow">
              <a:avLst/>
            </a:prstGeom>
            <a:solidFill>
              <a:schemeClr val="accent1"/>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eaLnBrk="0" hangingPunct="0">
                <a:defRPr/>
              </a:pPr>
              <a:r>
                <a:rPr lang="en-US" dirty="0"/>
                <a:t> </a:t>
              </a:r>
            </a:p>
          </p:txBody>
        </p:sp>
        <p:sp>
          <p:nvSpPr>
            <p:cNvPr id="7" name="Right Arrow 6"/>
            <p:cNvSpPr/>
            <p:nvPr/>
          </p:nvSpPr>
          <p:spPr bwMode="auto">
            <a:xfrm>
              <a:off x="1066800" y="5029200"/>
              <a:ext cx="304800" cy="76200"/>
            </a:xfrm>
            <a:prstGeom prst="rightArrow">
              <a:avLst/>
            </a:prstGeom>
            <a:solidFill>
              <a:schemeClr val="accent1"/>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eaLnBrk="0" hangingPunct="0">
                <a:defRPr/>
              </a:pPr>
              <a:endParaRPr lang="en-US"/>
            </a:p>
          </p:txBody>
        </p:sp>
        <p:sp>
          <p:nvSpPr>
            <p:cNvPr id="8" name="Right Arrow 7"/>
            <p:cNvSpPr/>
            <p:nvPr/>
          </p:nvSpPr>
          <p:spPr bwMode="auto">
            <a:xfrm>
              <a:off x="1066800" y="4800600"/>
              <a:ext cx="304800" cy="76200"/>
            </a:xfrm>
            <a:prstGeom prst="rightArrow">
              <a:avLst/>
            </a:prstGeom>
            <a:solidFill>
              <a:schemeClr val="accent1"/>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eaLnBrk="0" hangingPunct="0">
                <a:defRPr/>
              </a:pPr>
              <a:endParaRPr lang="en-US"/>
            </a:p>
          </p:txBody>
        </p:sp>
        <p:sp>
          <p:nvSpPr>
            <p:cNvPr id="9" name="Right Arrow 8"/>
            <p:cNvSpPr/>
            <p:nvPr/>
          </p:nvSpPr>
          <p:spPr bwMode="auto">
            <a:xfrm>
              <a:off x="1066800" y="5486400"/>
              <a:ext cx="304800" cy="76200"/>
            </a:xfrm>
            <a:prstGeom prst="rightArrow">
              <a:avLst/>
            </a:prstGeom>
            <a:solidFill>
              <a:schemeClr val="accent1"/>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eaLnBrk="0" hangingPunct="0">
                <a:defRPr/>
              </a:pPr>
              <a:endParaRPr lang="en-US"/>
            </a:p>
          </p:txBody>
        </p:sp>
      </p:gr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a:spLocks noChangeArrowheads="1"/>
          </p:cNvSpPr>
          <p:nvPr/>
        </p:nvSpPr>
        <p:spPr bwMode="auto">
          <a:xfrm>
            <a:off x="1524000" y="990600"/>
            <a:ext cx="7315200" cy="4524375"/>
          </a:xfrm>
          <a:prstGeom prst="rect">
            <a:avLst/>
          </a:prstGeom>
          <a:noFill/>
          <a:ln w="9525">
            <a:noFill/>
            <a:miter lim="800000"/>
            <a:headEnd/>
            <a:tailEnd/>
          </a:ln>
        </p:spPr>
        <p:txBody>
          <a:bodyPr>
            <a:spAutoFit/>
          </a:bodyPr>
          <a:lstStyle/>
          <a:p>
            <a:pPr eaLnBrk="0" hangingPunct="0"/>
            <a:r>
              <a:rPr lang="en-US"/>
              <a:t>The quantity of flammables on hand in a unit must be kept to a minimum. Only in unusual circumstances will the maximum quantities be permitted. The following guidelines were adopted by the State of North Carolina for use in State agencies on the recommendation of the Deputy Commissioner of Insurance:</a:t>
            </a:r>
          </a:p>
        </p:txBody>
      </p:sp>
      <p:sp>
        <p:nvSpPr>
          <p:cNvPr id="83970" name="TextBox 5"/>
          <p:cNvSpPr txBox="1">
            <a:spLocks noChangeArrowheads="1"/>
          </p:cNvSpPr>
          <p:nvPr/>
        </p:nvSpPr>
        <p:spPr bwMode="auto">
          <a:xfrm>
            <a:off x="2743200" y="6324600"/>
            <a:ext cx="3733800" cy="369888"/>
          </a:xfrm>
          <a:prstGeom prst="rect">
            <a:avLst/>
          </a:prstGeom>
          <a:noFill/>
          <a:ln w="9525">
            <a:noFill/>
            <a:miter lim="800000"/>
            <a:headEnd/>
            <a:tailEnd/>
          </a:ln>
        </p:spPr>
        <p:txBody>
          <a:bodyPr>
            <a:spAutoFit/>
          </a:bodyPr>
          <a:lstStyle/>
          <a:p>
            <a:pPr algn="ctr" eaLnBrk="0" hangingPunct="0"/>
            <a:r>
              <a:rPr lang="en-US" sz="1800">
                <a:hlinkClick r:id="rId2"/>
              </a:rPr>
              <a:t>ASU Resource Manual</a:t>
            </a:r>
            <a:endParaRPr lang="en-US" sz="180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Content Placeholder 4"/>
          <p:cNvSpPr>
            <a:spLocks noGrp="1"/>
          </p:cNvSpPr>
          <p:nvPr>
            <p:ph idx="1"/>
          </p:nvPr>
        </p:nvSpPr>
        <p:spPr>
          <a:xfrm>
            <a:off x="1676400" y="914400"/>
            <a:ext cx="7010400" cy="5181600"/>
          </a:xfrm>
        </p:spPr>
        <p:txBody>
          <a:bodyPr/>
          <a:lstStyle/>
          <a:p>
            <a:r>
              <a:rPr lang="en-US" sz="2400" smtClean="0"/>
              <a:t>If a one (1) gallon quantity of one specific liquid represents more than a thirty (30) day supply of a Class IA and IB flammable liquid, smaller quantities should be purchased. </a:t>
            </a:r>
          </a:p>
          <a:p>
            <a:r>
              <a:rPr lang="en-US" sz="2400" smtClean="0"/>
              <a:t>Multiple cans and/or bottles of any one specific flammable liquid will not be permitted in a unit in open storage or storage cabinet if it represents more than a five (5) day supply of the flammable product.</a:t>
            </a:r>
          </a:p>
          <a:p>
            <a:r>
              <a:rPr lang="en-US" sz="2400" smtClean="0"/>
              <a:t>Quantities stored inside storage rooms are not to exceed a thirty (30) day supply for that building. </a:t>
            </a:r>
          </a:p>
          <a:p>
            <a:endParaRPr lang="en-US" smtClean="0"/>
          </a:p>
        </p:txBody>
      </p:sp>
      <p:sp>
        <p:nvSpPr>
          <p:cNvPr id="84994" name="TextBox 5"/>
          <p:cNvSpPr txBox="1">
            <a:spLocks noChangeArrowheads="1"/>
          </p:cNvSpPr>
          <p:nvPr/>
        </p:nvSpPr>
        <p:spPr bwMode="auto">
          <a:xfrm>
            <a:off x="2743200" y="6324600"/>
            <a:ext cx="3733800" cy="369888"/>
          </a:xfrm>
          <a:prstGeom prst="rect">
            <a:avLst/>
          </a:prstGeom>
          <a:noFill/>
          <a:ln w="9525">
            <a:noFill/>
            <a:miter lim="800000"/>
            <a:headEnd/>
            <a:tailEnd/>
          </a:ln>
        </p:spPr>
        <p:txBody>
          <a:bodyPr>
            <a:spAutoFit/>
          </a:bodyPr>
          <a:lstStyle/>
          <a:p>
            <a:pPr algn="ctr" eaLnBrk="0" hangingPunct="0"/>
            <a:r>
              <a:rPr lang="en-US" sz="1800">
                <a:hlinkClick r:id="rId3"/>
              </a:rPr>
              <a:t>ASU Resource Manual</a:t>
            </a:r>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6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396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3969">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396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69" grpId="0" build="allAtOnce"/>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1" name="Picture 4" descr="pentane"/>
          <p:cNvPicPr>
            <a:picLocks noChangeAspect="1" noChangeArrowheads="1"/>
          </p:cNvPicPr>
          <p:nvPr/>
        </p:nvPicPr>
        <p:blipFill>
          <a:blip r:embed="rId2"/>
          <a:srcRect/>
          <a:stretch>
            <a:fillRect/>
          </a:stretch>
        </p:blipFill>
        <p:spPr bwMode="auto">
          <a:xfrm>
            <a:off x="2133600" y="457200"/>
            <a:ext cx="4683125" cy="6400800"/>
          </a:xfrm>
          <a:prstGeom prst="rect">
            <a:avLst/>
          </a:prstGeom>
          <a:noFill/>
          <a:ln w="9525">
            <a:noFill/>
            <a:miter lim="800000"/>
            <a:headEnd/>
            <a:tailEnd/>
          </a:ln>
        </p:spPr>
      </p:pic>
      <p:sp>
        <p:nvSpPr>
          <p:cNvPr id="102405" name="Text Box 5"/>
          <p:cNvSpPr txBox="1">
            <a:spLocks noChangeArrowheads="1"/>
          </p:cNvSpPr>
          <p:nvPr/>
        </p:nvSpPr>
        <p:spPr bwMode="auto">
          <a:xfrm>
            <a:off x="7239000" y="1117600"/>
            <a:ext cx="1470025" cy="1006475"/>
          </a:xfrm>
          <a:prstGeom prst="rect">
            <a:avLst/>
          </a:prstGeom>
          <a:noFill/>
          <a:ln w="9525">
            <a:noFill/>
            <a:miter lim="800000"/>
            <a:headEnd/>
            <a:tailEnd/>
          </a:ln>
        </p:spPr>
        <p:txBody>
          <a:bodyPr wrap="none">
            <a:spAutoFit/>
          </a:bodyPr>
          <a:lstStyle/>
          <a:p>
            <a:r>
              <a:rPr lang="en-US" sz="2000"/>
              <a:t>PPE</a:t>
            </a:r>
          </a:p>
          <a:p>
            <a:r>
              <a:rPr lang="en-US" sz="2000"/>
              <a:t>No goggles</a:t>
            </a:r>
          </a:p>
          <a:p>
            <a:r>
              <a:rPr lang="en-US" sz="2000"/>
              <a:t>No gloves</a:t>
            </a:r>
          </a:p>
        </p:txBody>
      </p:sp>
      <p:sp>
        <p:nvSpPr>
          <p:cNvPr id="102406" name="Text Box 6"/>
          <p:cNvSpPr txBox="1">
            <a:spLocks noChangeArrowheads="1"/>
          </p:cNvSpPr>
          <p:nvPr/>
        </p:nvSpPr>
        <p:spPr bwMode="auto">
          <a:xfrm>
            <a:off x="7035800" y="3962400"/>
            <a:ext cx="1879600" cy="701675"/>
          </a:xfrm>
          <a:prstGeom prst="rect">
            <a:avLst/>
          </a:prstGeom>
          <a:noFill/>
          <a:ln w="9525">
            <a:noFill/>
            <a:miter lim="800000"/>
            <a:headEnd/>
            <a:tailEnd/>
          </a:ln>
        </p:spPr>
        <p:txBody>
          <a:bodyPr wrap="none">
            <a:spAutoFit/>
          </a:bodyPr>
          <a:lstStyle/>
          <a:p>
            <a:r>
              <a:rPr lang="en-US" sz="2000"/>
              <a:t>NFPA 4 Rating</a:t>
            </a:r>
          </a:p>
          <a:p>
            <a:r>
              <a:rPr lang="en-US" sz="2000"/>
              <a:t>therefore</a:t>
            </a:r>
          </a:p>
        </p:txBody>
      </p:sp>
      <p:sp>
        <p:nvSpPr>
          <p:cNvPr id="102407" name="Text Box 7"/>
          <p:cNvSpPr txBox="1">
            <a:spLocks noChangeArrowheads="1"/>
          </p:cNvSpPr>
          <p:nvPr/>
        </p:nvSpPr>
        <p:spPr bwMode="auto">
          <a:xfrm>
            <a:off x="7010400" y="4648200"/>
            <a:ext cx="1892300" cy="701675"/>
          </a:xfrm>
          <a:prstGeom prst="rect">
            <a:avLst/>
          </a:prstGeom>
          <a:noFill/>
          <a:ln w="9525">
            <a:noFill/>
            <a:miter lim="800000"/>
            <a:headEnd/>
            <a:tailEnd/>
          </a:ln>
        </p:spPr>
        <p:txBody>
          <a:bodyPr wrap="none">
            <a:spAutoFit/>
          </a:bodyPr>
          <a:lstStyle/>
          <a:p>
            <a:r>
              <a:rPr lang="en-US" sz="2000"/>
              <a:t>glass container</a:t>
            </a:r>
          </a:p>
          <a:p>
            <a:r>
              <a:rPr lang="en-US" sz="2000"/>
              <a:t>Is too large</a:t>
            </a:r>
          </a:p>
        </p:txBody>
      </p:sp>
      <p:sp>
        <p:nvSpPr>
          <p:cNvPr id="102408" name="Text Box 8"/>
          <p:cNvSpPr txBox="1">
            <a:spLocks noChangeArrowheads="1"/>
          </p:cNvSpPr>
          <p:nvPr/>
        </p:nvSpPr>
        <p:spPr bwMode="auto">
          <a:xfrm>
            <a:off x="304800" y="2209800"/>
            <a:ext cx="1509713" cy="701675"/>
          </a:xfrm>
          <a:prstGeom prst="rect">
            <a:avLst/>
          </a:prstGeom>
          <a:noFill/>
          <a:ln w="9525">
            <a:noFill/>
            <a:miter lim="800000"/>
            <a:headEnd/>
            <a:tailEnd/>
          </a:ln>
        </p:spPr>
        <p:txBody>
          <a:bodyPr wrap="none">
            <a:spAutoFit/>
          </a:bodyPr>
          <a:lstStyle/>
          <a:p>
            <a:r>
              <a:rPr lang="en-US" sz="2000"/>
              <a:t>Use stairs</a:t>
            </a:r>
          </a:p>
          <a:p>
            <a:r>
              <a:rPr lang="en-US" sz="2000"/>
              <a:t>not elevator</a:t>
            </a:r>
          </a:p>
        </p:txBody>
      </p:sp>
      <p:sp>
        <p:nvSpPr>
          <p:cNvPr id="102409" name="Text Box 9"/>
          <p:cNvSpPr txBox="1">
            <a:spLocks noChangeArrowheads="1"/>
          </p:cNvSpPr>
          <p:nvPr/>
        </p:nvSpPr>
        <p:spPr bwMode="auto">
          <a:xfrm>
            <a:off x="304800" y="4191000"/>
            <a:ext cx="1679575" cy="1311275"/>
          </a:xfrm>
          <a:prstGeom prst="rect">
            <a:avLst/>
          </a:prstGeom>
          <a:noFill/>
          <a:ln w="9525">
            <a:noFill/>
            <a:miter lim="800000"/>
            <a:headEnd/>
            <a:tailEnd/>
          </a:ln>
        </p:spPr>
        <p:txBody>
          <a:bodyPr wrap="none">
            <a:spAutoFit/>
          </a:bodyPr>
          <a:lstStyle/>
          <a:p>
            <a:r>
              <a:rPr lang="en-US" sz="2000"/>
              <a:t>Transport</a:t>
            </a:r>
          </a:p>
          <a:p>
            <a:r>
              <a:rPr lang="en-US" sz="2000"/>
              <a:t>chemicals</a:t>
            </a:r>
          </a:p>
          <a:p>
            <a:r>
              <a:rPr lang="en-US" sz="2000"/>
              <a:t>w/ secondary</a:t>
            </a:r>
          </a:p>
          <a:p>
            <a:r>
              <a:rPr lang="en-US" sz="2000"/>
              <a:t>containers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2405"/>
                                        </p:tgtEl>
                                        <p:attrNameLst>
                                          <p:attrName>style.visibility</p:attrName>
                                        </p:attrNameLst>
                                      </p:cBhvr>
                                      <p:to>
                                        <p:strVal val="visible"/>
                                      </p:to>
                                    </p:set>
                                    <p:animEffect transition="in" filter="slide(fromBottom)">
                                      <p:cBhvr>
                                        <p:cTn id="7" dur="500"/>
                                        <p:tgtEl>
                                          <p:spTgt spid="10240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02406"/>
                                        </p:tgtEl>
                                        <p:attrNameLst>
                                          <p:attrName>style.visibility</p:attrName>
                                        </p:attrNameLst>
                                      </p:cBhvr>
                                      <p:to>
                                        <p:strVal val="visible"/>
                                      </p:to>
                                    </p:set>
                                    <p:animEffect transition="in" filter="slide(fromBottom)">
                                      <p:cBhvr>
                                        <p:cTn id="12" dur="500"/>
                                        <p:tgtEl>
                                          <p:spTgt spid="102406"/>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02407"/>
                                        </p:tgtEl>
                                        <p:attrNameLst>
                                          <p:attrName>style.visibility</p:attrName>
                                        </p:attrNameLst>
                                      </p:cBhvr>
                                      <p:to>
                                        <p:strVal val="visible"/>
                                      </p:to>
                                    </p:set>
                                    <p:animEffect transition="in" filter="slide(fromBottom)">
                                      <p:cBhvr>
                                        <p:cTn id="17" dur="500"/>
                                        <p:tgtEl>
                                          <p:spTgt spid="102407"/>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02408"/>
                                        </p:tgtEl>
                                        <p:attrNameLst>
                                          <p:attrName>style.visibility</p:attrName>
                                        </p:attrNameLst>
                                      </p:cBhvr>
                                      <p:to>
                                        <p:strVal val="visible"/>
                                      </p:to>
                                    </p:set>
                                    <p:animEffect transition="in" filter="slide(fromBottom)">
                                      <p:cBhvr>
                                        <p:cTn id="22" dur="500"/>
                                        <p:tgtEl>
                                          <p:spTgt spid="102408"/>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02409"/>
                                        </p:tgtEl>
                                        <p:attrNameLst>
                                          <p:attrName>style.visibility</p:attrName>
                                        </p:attrNameLst>
                                      </p:cBhvr>
                                      <p:to>
                                        <p:strVal val="visible"/>
                                      </p:to>
                                    </p:set>
                                    <p:animEffect transition="in" filter="slide(fromBottom)">
                                      <p:cBhvr>
                                        <p:cTn id="27" dur="500"/>
                                        <p:tgtEl>
                                          <p:spTgt spid="1024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5" grpId="0"/>
      <p:bldP spid="102406" grpId="0"/>
      <p:bldP spid="102407" grpId="0"/>
      <p:bldP spid="102408" grpId="0"/>
      <p:bldP spid="102409"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5" name="Picture 4" descr="8658949_f297e46437_o"/>
          <p:cNvPicPr>
            <a:picLocks noChangeAspect="1" noChangeArrowheads="1"/>
          </p:cNvPicPr>
          <p:nvPr/>
        </p:nvPicPr>
        <p:blipFill>
          <a:blip r:embed="rId2"/>
          <a:srcRect/>
          <a:stretch>
            <a:fillRect/>
          </a:stretch>
        </p:blipFill>
        <p:spPr bwMode="auto">
          <a:xfrm>
            <a:off x="2438400" y="381000"/>
            <a:ext cx="4483100" cy="5819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5"/>
          <p:cNvSpPr>
            <a:spLocks noGrp="1" noChangeArrowheads="1"/>
          </p:cNvSpPr>
          <p:nvPr>
            <p:ph type="subTitle" idx="4294967295"/>
          </p:nvPr>
        </p:nvSpPr>
        <p:spPr>
          <a:xfrm>
            <a:off x="2133600" y="1219200"/>
            <a:ext cx="5791200" cy="609600"/>
          </a:xfrm>
        </p:spPr>
        <p:txBody>
          <a:bodyPr/>
          <a:lstStyle/>
          <a:p>
            <a:pPr marL="0" indent="0" algn="ctr" eaLnBrk="1" hangingPunct="1">
              <a:buFont typeface="Wingdings" pitchFamily="2" charset="2"/>
              <a:buNone/>
            </a:pPr>
            <a:r>
              <a:rPr lang="en-US" sz="3200" smtClean="0"/>
              <a:t>Assisting the Injured or Ill </a:t>
            </a:r>
          </a:p>
        </p:txBody>
      </p:sp>
      <p:graphicFrame>
        <p:nvGraphicFramePr>
          <p:cNvPr id="6" name="Diagram 5"/>
          <p:cNvGraphicFramePr/>
          <p:nvPr/>
        </p:nvGraphicFramePr>
        <p:xfrm>
          <a:off x="1524000" y="1905000"/>
          <a:ext cx="7162800"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3" name="Picture 4" descr="8664365_fdf88b5cba_o"/>
          <p:cNvPicPr>
            <a:picLocks noChangeAspect="1" noChangeArrowheads="1"/>
          </p:cNvPicPr>
          <p:nvPr/>
        </p:nvPicPr>
        <p:blipFill>
          <a:blip r:embed="rId2"/>
          <a:srcRect/>
          <a:stretch>
            <a:fillRect/>
          </a:stretch>
        </p:blipFill>
        <p:spPr bwMode="auto">
          <a:xfrm>
            <a:off x="1828800" y="1143000"/>
            <a:ext cx="6553200" cy="4575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7" descr="8730356_50930994f8_o"/>
          <p:cNvPicPr>
            <a:picLocks noChangeAspect="1" noChangeArrowheads="1"/>
          </p:cNvPicPr>
          <p:nvPr/>
        </p:nvPicPr>
        <p:blipFill>
          <a:blip r:embed="rId2"/>
          <a:srcRect/>
          <a:stretch>
            <a:fillRect/>
          </a:stretch>
        </p:blipFill>
        <p:spPr bwMode="auto">
          <a:xfrm>
            <a:off x="1600200" y="609600"/>
            <a:ext cx="6705600" cy="537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p:txBody>
          <a:bodyPr/>
          <a:lstStyle/>
          <a:p>
            <a:pPr algn="ctr" eaLnBrk="1" hangingPunct="1"/>
            <a:r>
              <a:rPr lang="en-US" sz="3600" smtClean="0">
                <a:solidFill>
                  <a:schemeClr val="tx1"/>
                </a:solidFill>
              </a:rPr>
              <a:t>Protocol for Injured or Ill Persons</a:t>
            </a:r>
            <a:br>
              <a:rPr lang="en-US" sz="3600" smtClean="0">
                <a:solidFill>
                  <a:schemeClr val="tx1"/>
                </a:solidFill>
              </a:rPr>
            </a:br>
            <a:r>
              <a:rPr lang="en-US" sz="2800" smtClean="0">
                <a:solidFill>
                  <a:schemeClr val="tx1"/>
                </a:solidFill>
              </a:rPr>
              <a:t>Assume…</a:t>
            </a:r>
          </a:p>
        </p:txBody>
      </p:sp>
      <p:sp>
        <p:nvSpPr>
          <p:cNvPr id="5123" name="Rectangle 3"/>
          <p:cNvSpPr>
            <a:spLocks noGrp="1" noChangeArrowheads="1"/>
          </p:cNvSpPr>
          <p:nvPr>
            <p:ph type="body" idx="1"/>
          </p:nvPr>
        </p:nvSpPr>
        <p:spPr/>
        <p:txBody>
          <a:bodyPr/>
          <a:lstStyle/>
          <a:p>
            <a:pPr eaLnBrk="1" hangingPunct="1"/>
            <a:r>
              <a:rPr lang="en-US" smtClean="0"/>
              <a:t>that the injury/illness is on campus – important for ensuring that the phone number given here is the correct one </a:t>
            </a:r>
          </a:p>
          <a:p>
            <a:pPr eaLnBrk="1" hangingPunct="1"/>
            <a:r>
              <a:rPr lang="en-US" smtClean="0"/>
              <a:t>that the injury/illness is work related (worker’s comp) if injured/ill person is an employee</a:t>
            </a:r>
          </a:p>
          <a:p>
            <a:pPr eaLnBrk="1" hangingPunct="1"/>
            <a:r>
              <a:rPr lang="en-US" smtClean="0"/>
              <a:t>that only the injured/ill person involved in the emergency </a:t>
            </a:r>
          </a:p>
          <a:p>
            <a:pPr eaLnBrk="1" hangingPunct="1">
              <a:buFont typeface="Wingdings" pitchFamily="2" charset="2"/>
              <a:buNone/>
            </a:pPr>
            <a:endParaRPr lang="en-US" smtClean="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p:nvPr>
        </p:nvSpPr>
        <p:spPr/>
        <p:txBody>
          <a:bodyPr/>
          <a:lstStyle/>
          <a:p>
            <a:pPr eaLnBrk="1" hangingPunct="1"/>
            <a:r>
              <a:rPr lang="en-US" sz="4000" smtClean="0"/>
              <a:t>Life Threatening – Students, Employees, and Visitors</a:t>
            </a:r>
          </a:p>
        </p:txBody>
      </p:sp>
      <p:sp>
        <p:nvSpPr>
          <p:cNvPr id="48131" name="Rectangle 3"/>
          <p:cNvSpPr>
            <a:spLocks noGrp="1" noChangeArrowheads="1"/>
          </p:cNvSpPr>
          <p:nvPr>
            <p:ph type="body" idx="1"/>
          </p:nvPr>
        </p:nvSpPr>
        <p:spPr/>
        <p:txBody>
          <a:bodyPr/>
          <a:lstStyle/>
          <a:p>
            <a:pPr eaLnBrk="1" hangingPunct="1">
              <a:lnSpc>
                <a:spcPct val="90000"/>
              </a:lnSpc>
            </a:pPr>
            <a:r>
              <a:rPr lang="en-US" sz="2200" smtClean="0"/>
              <a:t>Call (or have someone call) emergency personnel and stay on the line</a:t>
            </a:r>
          </a:p>
          <a:p>
            <a:pPr lvl="1" eaLnBrk="1" hangingPunct="1">
              <a:lnSpc>
                <a:spcPct val="90000"/>
              </a:lnSpc>
            </a:pPr>
            <a:r>
              <a:rPr lang="en-US" sz="2200" smtClean="0"/>
              <a:t>From campus phone, dial 9-911</a:t>
            </a:r>
          </a:p>
          <a:p>
            <a:pPr lvl="1" eaLnBrk="1" hangingPunct="1">
              <a:lnSpc>
                <a:spcPct val="90000"/>
              </a:lnSpc>
            </a:pPr>
            <a:r>
              <a:rPr lang="en-US" sz="2200" smtClean="0"/>
              <a:t>From personal cell phone 911</a:t>
            </a:r>
          </a:p>
          <a:p>
            <a:pPr eaLnBrk="1" hangingPunct="1">
              <a:lnSpc>
                <a:spcPct val="90000"/>
              </a:lnSpc>
            </a:pPr>
            <a:r>
              <a:rPr lang="en-US" sz="2200" smtClean="0"/>
              <a:t>Do not move the victim unless</a:t>
            </a:r>
          </a:p>
          <a:p>
            <a:pPr lvl="1" eaLnBrk="1" hangingPunct="1">
              <a:lnSpc>
                <a:spcPct val="90000"/>
              </a:lnSpc>
            </a:pPr>
            <a:r>
              <a:rPr lang="en-US" sz="2200" smtClean="0"/>
              <a:t>There is imminent danger to the person and</a:t>
            </a:r>
          </a:p>
          <a:p>
            <a:pPr lvl="1" eaLnBrk="1" hangingPunct="1">
              <a:lnSpc>
                <a:spcPct val="90000"/>
              </a:lnSpc>
            </a:pPr>
            <a:r>
              <a:rPr lang="en-US" sz="2200" smtClean="0"/>
              <a:t>You would not put your self at risk in doing so</a:t>
            </a:r>
          </a:p>
          <a:p>
            <a:pPr eaLnBrk="1" hangingPunct="1">
              <a:lnSpc>
                <a:spcPct val="90000"/>
              </a:lnSpc>
            </a:pPr>
            <a:r>
              <a:rPr lang="en-US" sz="2200" smtClean="0"/>
              <a:t>Provide emergency first aid as needed, </a:t>
            </a:r>
            <a:r>
              <a:rPr lang="en-US" sz="2200" i="1" smtClean="0"/>
              <a:t>if you are trained to do so</a:t>
            </a:r>
          </a:p>
          <a:p>
            <a:pPr eaLnBrk="1" hangingPunct="1">
              <a:lnSpc>
                <a:spcPct val="90000"/>
              </a:lnSpc>
            </a:pPr>
            <a:r>
              <a:rPr lang="en-US" sz="2200" smtClean="0"/>
              <a:t>If a chemical is involved, be prepared to provide medical personnel with as much information as possible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813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813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81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ChangeArrowheads="1"/>
          </p:cNvSpPr>
          <p:nvPr>
            <p:ph type="title"/>
          </p:nvPr>
        </p:nvSpPr>
        <p:spPr>
          <a:xfrm>
            <a:off x="1676400" y="457200"/>
            <a:ext cx="7467600" cy="1295400"/>
          </a:xfrm>
        </p:spPr>
        <p:txBody>
          <a:bodyPr/>
          <a:lstStyle/>
          <a:p>
            <a:pPr eaLnBrk="1" hangingPunct="1"/>
            <a:r>
              <a:rPr lang="en-US" sz="4000" smtClean="0"/>
              <a:t>Employee or Student– </a:t>
            </a:r>
            <a:br>
              <a:rPr lang="en-US" sz="4000" smtClean="0"/>
            </a:br>
            <a:r>
              <a:rPr lang="en-US" sz="2800" smtClean="0"/>
              <a:t>Non Life Threatening – Requires Treatment</a:t>
            </a:r>
          </a:p>
        </p:txBody>
      </p:sp>
      <p:sp>
        <p:nvSpPr>
          <p:cNvPr id="49155" name="Rectangle 3"/>
          <p:cNvSpPr>
            <a:spLocks noGrp="1" noChangeArrowheads="1"/>
          </p:cNvSpPr>
          <p:nvPr>
            <p:ph type="body" idx="1"/>
          </p:nvPr>
        </p:nvSpPr>
        <p:spPr/>
        <p:txBody>
          <a:bodyPr/>
          <a:lstStyle/>
          <a:p>
            <a:pPr eaLnBrk="1" hangingPunct="1"/>
            <a:r>
              <a:rPr lang="en-US" smtClean="0"/>
              <a:t>Call 8000</a:t>
            </a:r>
          </a:p>
          <a:p>
            <a:pPr eaLnBrk="1" hangingPunct="1"/>
            <a:r>
              <a:rPr lang="en-US" smtClean="0"/>
              <a:t>Security will evaluate and transport</a:t>
            </a:r>
          </a:p>
          <a:p>
            <a:pPr eaLnBrk="1" hangingPunct="1"/>
            <a:r>
              <a:rPr lang="en-US" smtClean="0"/>
              <a:t>Send MSDS if a chemical is involved</a:t>
            </a:r>
          </a:p>
          <a:p>
            <a:pPr lvl="1" eaLnBrk="1" hangingPunct="1">
              <a:buFont typeface="Wingdings" pitchFamily="2" charset="2"/>
              <a:buNone/>
            </a:pPr>
            <a:r>
              <a:rPr lang="en-US" smtClean="0"/>
              <a:t>(It can be sent after victim or you can call medical services with the information)</a:t>
            </a:r>
          </a:p>
          <a:p>
            <a:pPr eaLnBrk="1" hangingPunct="1"/>
            <a:r>
              <a:rPr lang="en-US" smtClean="0"/>
              <a:t>It is “strongly advised” that fellow employees do not transport</a:t>
            </a:r>
          </a:p>
          <a:p>
            <a:pPr lvl="1" eaLnBrk="1" hangingPunct="1">
              <a:buFont typeface="Wingdings" pitchFamily="2" charset="2"/>
              <a:buNone/>
            </a:pPr>
            <a:endParaRPr lang="en-US" smtClean="0"/>
          </a:p>
          <a:p>
            <a:pPr eaLnBrk="1" hangingPunct="1">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8" presetClass="emph" presetSubtype="0" fill="hold" nodeType="clickEffect">
                                  <p:stCondLst>
                                    <p:cond delay="0"/>
                                  </p:stCondLst>
                                  <p:iterate type="lt">
                                    <p:tmPct val="4000"/>
                                  </p:iterate>
                                  <p:childTnLst>
                                    <p:set>
                                      <p:cBhvr override="childStyle">
                                        <p:cTn id="26" dur="500" fill="hold"/>
                                        <p:tgtEl>
                                          <p:spTgt spid="49155">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uiExpand="1"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p:nvPr>
        </p:nvSpPr>
        <p:spPr>
          <a:xfrm>
            <a:off x="1524000" y="457200"/>
            <a:ext cx="7620000" cy="1295400"/>
          </a:xfrm>
        </p:spPr>
        <p:txBody>
          <a:bodyPr/>
          <a:lstStyle/>
          <a:p>
            <a:pPr eaLnBrk="1" hangingPunct="1"/>
            <a:r>
              <a:rPr lang="en-US" sz="4000" smtClean="0"/>
              <a:t>Employee or Student– </a:t>
            </a:r>
            <a:br>
              <a:rPr lang="en-US" sz="4000" smtClean="0"/>
            </a:br>
            <a:r>
              <a:rPr lang="en-US" sz="2800" smtClean="0"/>
              <a:t>Non Life Threatening – Follow-up suggested</a:t>
            </a:r>
          </a:p>
        </p:txBody>
      </p:sp>
      <p:sp>
        <p:nvSpPr>
          <p:cNvPr id="25603" name="Rectangle 3"/>
          <p:cNvSpPr>
            <a:spLocks noGrp="1" noChangeArrowheads="1"/>
          </p:cNvSpPr>
          <p:nvPr>
            <p:ph type="body" idx="1"/>
          </p:nvPr>
        </p:nvSpPr>
        <p:spPr>
          <a:xfrm>
            <a:off x="1600200" y="1828800"/>
            <a:ext cx="7010400" cy="4114800"/>
          </a:xfrm>
        </p:spPr>
        <p:txBody>
          <a:bodyPr/>
          <a:lstStyle/>
          <a:p>
            <a:pPr eaLnBrk="1" hangingPunct="1"/>
            <a:r>
              <a:rPr lang="en-US" sz="2400" smtClean="0"/>
              <a:t>During regular sessions and hours, refer the injured/ill person to Health Services</a:t>
            </a:r>
          </a:p>
          <a:p>
            <a:pPr lvl="1" eaLnBrk="1" hangingPunct="1"/>
            <a:r>
              <a:rPr lang="en-US" sz="2100" smtClean="0"/>
              <a:t>Main Number: 262-3100 </a:t>
            </a:r>
          </a:p>
          <a:p>
            <a:pPr lvl="1" eaLnBrk="1" hangingPunct="1"/>
            <a:r>
              <a:rPr lang="en-US" sz="2100" smtClean="0"/>
              <a:t>Hours are posted on their website</a:t>
            </a:r>
          </a:p>
          <a:p>
            <a:pPr eaLnBrk="1" hangingPunct="1"/>
            <a:r>
              <a:rPr lang="en-US" sz="2400" smtClean="0"/>
              <a:t>IDs must be presented for service</a:t>
            </a:r>
          </a:p>
          <a:p>
            <a:pPr eaLnBrk="1" hangingPunct="1"/>
            <a:r>
              <a:rPr lang="en-US" sz="2400" smtClean="0"/>
              <a:t>If a chemical was involved, give the student a copy of the MSDS</a:t>
            </a:r>
          </a:p>
          <a:p>
            <a:pPr eaLnBrk="1" hangingPunct="1"/>
            <a:r>
              <a:rPr lang="en-US" sz="2400" smtClean="0"/>
              <a:t>Fill out the one page accident report located in most MSDS books – copy to Michelle &amp; Safety Office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p:nvPr>
        </p:nvSpPr>
        <p:spPr/>
        <p:txBody>
          <a:bodyPr/>
          <a:lstStyle/>
          <a:p>
            <a:pPr eaLnBrk="1" hangingPunct="1"/>
            <a:r>
              <a:rPr lang="en-US" sz="3600" smtClean="0"/>
              <a:t>Employee </a:t>
            </a:r>
            <a:br>
              <a:rPr lang="en-US" sz="3600" smtClean="0"/>
            </a:br>
            <a:r>
              <a:rPr lang="en-US" sz="2400" smtClean="0"/>
              <a:t>Non Life Threatening – Requires Treatment</a:t>
            </a:r>
          </a:p>
        </p:txBody>
      </p:sp>
      <p:sp>
        <p:nvSpPr>
          <p:cNvPr id="95234" name="Rectangle 3"/>
          <p:cNvSpPr>
            <a:spLocks noGrp="1" noChangeArrowheads="1"/>
          </p:cNvSpPr>
          <p:nvPr>
            <p:ph type="body" idx="1"/>
          </p:nvPr>
        </p:nvSpPr>
        <p:spPr/>
        <p:txBody>
          <a:bodyPr/>
          <a:lstStyle/>
          <a:p>
            <a:pPr eaLnBrk="1" hangingPunct="1"/>
            <a:r>
              <a:rPr lang="en-US" smtClean="0"/>
              <a:t>Employee should tell medical personnel that the injury/illness is a worker’s comp issue</a:t>
            </a:r>
          </a:p>
          <a:p>
            <a:pPr eaLnBrk="1" hangingPunct="1"/>
            <a:r>
              <a:rPr lang="en-US" u="sng" smtClean="0"/>
              <a:t>DO NOT</a:t>
            </a:r>
            <a:r>
              <a:rPr lang="en-US" smtClean="0"/>
              <a:t> present insurance card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2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p:nvPr>
        </p:nvSpPr>
        <p:spPr/>
        <p:txBody>
          <a:bodyPr/>
          <a:lstStyle/>
          <a:p>
            <a:pPr eaLnBrk="1" hangingPunct="1"/>
            <a:r>
              <a:rPr lang="en-US" sz="4400" smtClean="0"/>
              <a:t>Reminders </a:t>
            </a:r>
          </a:p>
        </p:txBody>
      </p:sp>
      <p:sp>
        <p:nvSpPr>
          <p:cNvPr id="99330" name="Rectangle 3"/>
          <p:cNvSpPr>
            <a:spLocks noGrp="1" noChangeArrowheads="1"/>
          </p:cNvSpPr>
          <p:nvPr>
            <p:ph type="body" idx="1"/>
          </p:nvPr>
        </p:nvSpPr>
        <p:spPr/>
        <p:txBody>
          <a:bodyPr/>
          <a:lstStyle/>
          <a:p>
            <a:pPr eaLnBrk="1" hangingPunct="1"/>
            <a:r>
              <a:rPr lang="en-US" smtClean="0"/>
              <a:t>Mercury cleanup</a:t>
            </a:r>
          </a:p>
          <a:p>
            <a:pPr eaLnBrk="1" hangingPunct="1"/>
            <a:r>
              <a:rPr lang="en-US" smtClean="0"/>
              <a:t>Transporting chemicals in the building</a:t>
            </a:r>
          </a:p>
          <a:p>
            <a:pPr eaLnBrk="1" hangingPunct="1"/>
            <a:r>
              <a:rPr lang="en-US" smtClean="0"/>
              <a:t>Lab shut down procedures</a:t>
            </a:r>
          </a:p>
          <a:p>
            <a:pPr eaLnBrk="1" hangingPunct="1"/>
            <a:r>
              <a:rPr lang="en-US" smtClean="0"/>
              <a:t>Goggles</a:t>
            </a:r>
          </a:p>
          <a:p>
            <a:pPr eaLnBrk="1" hangingPunct="1"/>
            <a:r>
              <a:rPr lang="en-US" smtClean="0">
                <a:hlinkClick r:id="rId2"/>
              </a:rPr>
              <a:t>Learn from mistakes - Case Studies</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itle 1"/>
          <p:cNvSpPr>
            <a:spLocks noGrp="1"/>
          </p:cNvSpPr>
          <p:nvPr>
            <p:ph type="title"/>
          </p:nvPr>
        </p:nvSpPr>
        <p:spPr/>
        <p:txBody>
          <a:bodyPr/>
          <a:lstStyle/>
          <a:p>
            <a:pPr eaLnBrk="1" hangingPunct="1"/>
            <a:r>
              <a:rPr lang="en-US" smtClean="0"/>
              <a:t>Things to Improve</a:t>
            </a:r>
          </a:p>
        </p:txBody>
      </p:sp>
      <p:sp>
        <p:nvSpPr>
          <p:cNvPr id="98306" name="Content Placeholder 2"/>
          <p:cNvSpPr>
            <a:spLocks noGrp="1"/>
          </p:cNvSpPr>
          <p:nvPr>
            <p:ph idx="1"/>
          </p:nvPr>
        </p:nvSpPr>
        <p:spPr/>
        <p:txBody>
          <a:bodyPr/>
          <a:lstStyle/>
          <a:p>
            <a:pPr eaLnBrk="1" hangingPunct="1"/>
            <a:r>
              <a:rPr lang="en-US" smtClean="0"/>
              <a:t>Reduction of solvent inventory</a:t>
            </a:r>
          </a:p>
          <a:p>
            <a:pPr eaLnBrk="1" hangingPunct="1"/>
            <a:r>
              <a:rPr lang="en-US" smtClean="0"/>
              <a:t>Waste procedures</a:t>
            </a:r>
          </a:p>
          <a:p>
            <a:pPr eaLnBrk="1" hangingPunct="1"/>
            <a:r>
              <a:rPr lang="en-US" smtClean="0"/>
              <a:t>SOPs for hazardous substances/processes</a:t>
            </a:r>
          </a:p>
          <a:p>
            <a:pPr eaLnBrk="1" hangingPunct="1"/>
            <a:r>
              <a:rPr lang="en-US" smtClean="0"/>
              <a:t>Inclusion of safety considerations on student research proposals </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3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830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830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830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uiExpand="1" build="allAtOnce"/>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ChangeArrowheads="1"/>
          </p:cNvSpPr>
          <p:nvPr>
            <p:ph type="title"/>
          </p:nvPr>
        </p:nvSpPr>
        <p:spPr/>
        <p:txBody>
          <a:bodyPr/>
          <a:lstStyle/>
          <a:p>
            <a:pPr eaLnBrk="1" hangingPunct="1"/>
            <a:r>
              <a:rPr lang="en-US" smtClean="0"/>
              <a:t>In The Works</a:t>
            </a:r>
          </a:p>
        </p:txBody>
      </p:sp>
      <p:sp>
        <p:nvSpPr>
          <p:cNvPr id="99330" name="Rectangle 3"/>
          <p:cNvSpPr>
            <a:spLocks noGrp="1" noChangeArrowheads="1"/>
          </p:cNvSpPr>
          <p:nvPr>
            <p:ph type="body" idx="1"/>
          </p:nvPr>
        </p:nvSpPr>
        <p:spPr>
          <a:xfrm>
            <a:off x="1676400" y="1981200"/>
            <a:ext cx="7010400" cy="4038600"/>
          </a:xfrm>
        </p:spPr>
        <p:txBody>
          <a:bodyPr/>
          <a:lstStyle/>
          <a:p>
            <a:pPr eaLnBrk="1" hangingPunct="1"/>
            <a:r>
              <a:rPr lang="en-US" sz="2400" smtClean="0"/>
              <a:t>A unified evacuation plan for CAP</a:t>
            </a:r>
          </a:p>
          <a:p>
            <a:pPr eaLnBrk="1" hangingPunct="1"/>
            <a:r>
              <a:rPr lang="en-US" sz="2400" smtClean="0"/>
              <a:t>University inventory and MSDS software</a:t>
            </a:r>
          </a:p>
          <a:p>
            <a:pPr eaLnBrk="1" hangingPunct="1"/>
            <a:r>
              <a:rPr lang="en-US" sz="2400" smtClean="0"/>
              <a:t>Transporting (interdepartmental) chemicals </a:t>
            </a:r>
          </a:p>
          <a:p>
            <a:pPr eaLnBrk="1" hangingPunct="1"/>
            <a:r>
              <a:rPr lang="en-US" sz="2400" smtClean="0"/>
              <a:t>Down the drain protocol </a:t>
            </a:r>
          </a:p>
          <a:p>
            <a:pPr eaLnBrk="1" hangingPunct="1"/>
            <a:r>
              <a:rPr lang="en-US" sz="2400" smtClean="0"/>
              <a:t>Barcode &amp; track chemicals</a:t>
            </a:r>
          </a:p>
          <a:p>
            <a:pPr eaLnBrk="1" hangingPunct="1"/>
            <a:r>
              <a:rPr lang="en-US" sz="2400" smtClean="0"/>
              <a:t>Lab decommissioning protocol</a:t>
            </a:r>
          </a:p>
          <a:p>
            <a:pPr eaLnBrk="1" hangingPunct="1"/>
            <a:r>
              <a:rPr lang="en-US" sz="2400" smtClean="0"/>
              <a:t>Making one of the elevators key operated</a:t>
            </a:r>
          </a:p>
          <a:p>
            <a:pPr eaLnBrk="1" hangingPunct="1"/>
            <a:r>
              <a:rPr lang="en-US" sz="2400" smtClean="0"/>
              <a:t>Migrating the webCT site to Moodle</a:t>
            </a:r>
          </a:p>
          <a:p>
            <a:pPr eaLnBrk="1" hangingPunct="1"/>
            <a:r>
              <a:rPr lang="en-US" sz="2400" smtClean="0"/>
              <a:t>Centralized ordering</a:t>
            </a:r>
          </a:p>
          <a:p>
            <a:pPr eaLnBrk="1" hangingPunct="1">
              <a:buFont typeface="Wingdings" pitchFamily="2" charset="2"/>
              <a:buNone/>
            </a:pPr>
            <a:endParaRPr lang="en-US" smtClean="0"/>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3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933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933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933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933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933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933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9330">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933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5" name="Picture 4" descr="8657437_2ba7a43621_o"/>
          <p:cNvPicPr>
            <a:picLocks noChangeAspect="1" noChangeArrowheads="1"/>
          </p:cNvPicPr>
          <p:nvPr/>
        </p:nvPicPr>
        <p:blipFill>
          <a:blip r:embed="rId2"/>
          <a:srcRect/>
          <a:stretch>
            <a:fillRect/>
          </a:stretch>
        </p:blipFill>
        <p:spPr bwMode="auto">
          <a:xfrm>
            <a:off x="2430463" y="381000"/>
            <a:ext cx="4422775"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a:xfrm>
            <a:off x="1524000" y="457200"/>
            <a:ext cx="7620000" cy="1295400"/>
          </a:xfrm>
        </p:spPr>
        <p:txBody>
          <a:bodyPr/>
          <a:lstStyle/>
          <a:p>
            <a:pPr eaLnBrk="1" hangingPunct="1"/>
            <a:r>
              <a:rPr lang="en-US" sz="2400" smtClean="0"/>
              <a:t>Top 10 lab safety excuses from university professors:</a:t>
            </a:r>
            <a:r>
              <a:rPr lang="en-US" sz="1800" smtClean="0"/>
              <a:t/>
            </a:r>
            <a:br>
              <a:rPr lang="en-US" sz="1800" smtClean="0"/>
            </a:br>
            <a:r>
              <a:rPr lang="en-US" sz="1800" smtClean="0"/>
              <a:t>(Some actual quotes, others paraphrased with the bad words edited out.)</a:t>
            </a:r>
            <a:endParaRPr lang="en-US" smtClean="0"/>
          </a:p>
        </p:txBody>
      </p:sp>
      <p:sp>
        <p:nvSpPr>
          <p:cNvPr id="3" name="Content Placeholder 2"/>
          <p:cNvSpPr>
            <a:spLocks noGrp="1"/>
          </p:cNvSpPr>
          <p:nvPr>
            <p:ph idx="4294967295"/>
          </p:nvPr>
        </p:nvSpPr>
        <p:spPr>
          <a:xfrm>
            <a:off x="1600200" y="1600200"/>
            <a:ext cx="7010400" cy="4495800"/>
          </a:xfrm>
        </p:spPr>
        <p:txBody>
          <a:bodyPr/>
          <a:lstStyle/>
          <a:p>
            <a:pPr eaLnBrk="1" hangingPunct="1">
              <a:lnSpc>
                <a:spcPct val="90000"/>
              </a:lnSpc>
            </a:pPr>
            <a:r>
              <a:rPr lang="en-US" sz="1600" smtClean="0"/>
              <a:t>I know the rules are to wear long pants in the lab, but I am just working at my desk today, and anyway if you would keep the building cooler I wouldn't have to wear shorts.“</a:t>
            </a:r>
          </a:p>
          <a:p>
            <a:pPr eaLnBrk="1" hangingPunct="1">
              <a:lnSpc>
                <a:spcPct val="90000"/>
              </a:lnSpc>
            </a:pPr>
            <a:r>
              <a:rPr lang="en-US" sz="1600" smtClean="0"/>
              <a:t>Those rules (regulations/laws) don't apply to my lab.</a:t>
            </a:r>
          </a:p>
          <a:p>
            <a:pPr eaLnBrk="1" hangingPunct="1">
              <a:lnSpc>
                <a:spcPct val="90000"/>
              </a:lnSpc>
            </a:pPr>
            <a:r>
              <a:rPr lang="en-US" sz="1600" smtClean="0"/>
              <a:t>I buy that chemical in bulk and store the extra because I might need more sometime in the future.</a:t>
            </a:r>
          </a:p>
          <a:p>
            <a:pPr eaLnBrk="1" hangingPunct="1">
              <a:lnSpc>
                <a:spcPct val="90000"/>
              </a:lnSpc>
            </a:pPr>
            <a:r>
              <a:rPr lang="en-US" sz="1600" smtClean="0"/>
              <a:t>I have no idea where all that waste came from.</a:t>
            </a:r>
          </a:p>
          <a:p>
            <a:pPr eaLnBrk="1" hangingPunct="1">
              <a:lnSpc>
                <a:spcPct val="90000"/>
              </a:lnSpc>
            </a:pPr>
            <a:r>
              <a:rPr lang="en-US" sz="1600" smtClean="0"/>
              <a:t>That's not my stuff.  That was in my lab before I got here.</a:t>
            </a:r>
          </a:p>
          <a:p>
            <a:pPr eaLnBrk="1" hangingPunct="1">
              <a:lnSpc>
                <a:spcPct val="90000"/>
              </a:lnSpc>
            </a:pPr>
            <a:r>
              <a:rPr lang="en-US" sz="1600" smtClean="0"/>
              <a:t>I have to turn off the fume-hood fan because it is too loud.</a:t>
            </a:r>
          </a:p>
          <a:p>
            <a:pPr eaLnBrk="1" hangingPunct="1">
              <a:lnSpc>
                <a:spcPct val="90000"/>
              </a:lnSpc>
            </a:pPr>
            <a:r>
              <a:rPr lang="en-US" sz="1600" smtClean="0"/>
              <a:t>It was free.  XYZ chemical company was going out of business and donated all this stuff to our department.</a:t>
            </a:r>
          </a:p>
          <a:p>
            <a:pPr eaLnBrk="1" hangingPunct="1">
              <a:lnSpc>
                <a:spcPct val="90000"/>
              </a:lnSpc>
            </a:pPr>
            <a:r>
              <a:rPr lang="en-US" sz="1600" smtClean="0"/>
              <a:t>I've been doing it this way for 20(30/40) years.</a:t>
            </a:r>
          </a:p>
          <a:p>
            <a:pPr eaLnBrk="1" hangingPunct="1">
              <a:lnSpc>
                <a:spcPct val="90000"/>
              </a:lnSpc>
            </a:pPr>
            <a:r>
              <a:rPr lang="en-US" sz="1600" smtClean="0"/>
              <a:t>I don't have time for this.  Safety is common sense, and my research is much more important that teaching my students stuff they should already know.</a:t>
            </a:r>
          </a:p>
          <a:p>
            <a:pPr eaLnBrk="1" hangingPunct="1">
              <a:lnSpc>
                <a:spcPct val="90000"/>
              </a:lnSpc>
            </a:pPr>
            <a:r>
              <a:rPr lang="en-US" sz="1600" smtClean="0"/>
              <a:t>I thought the lab safety policy only applied to the graduate assistants.</a:t>
            </a:r>
          </a:p>
          <a:p>
            <a:pPr eaLnBrk="1" hangingPunct="1">
              <a:lnSpc>
                <a:spcPct val="90000"/>
              </a:lnSpc>
            </a:pPr>
            <a:r>
              <a:rPr lang="en-US" sz="1600" smtClean="0"/>
              <a:t>Writing lab operating procedures is like writing instructions for my husband on how to use the vacuum cleaner. </a:t>
            </a:r>
          </a:p>
          <a:p>
            <a:pPr eaLnBrk="1" hangingPunct="1"/>
            <a:endParaRPr lang="en-US" sz="1600" smtClean="0"/>
          </a:p>
        </p:txBody>
      </p:sp>
      <p:sp>
        <p:nvSpPr>
          <p:cNvPr id="19459" name="TextBox 3"/>
          <p:cNvSpPr txBox="1">
            <a:spLocks noChangeArrowheads="1"/>
          </p:cNvSpPr>
          <p:nvPr/>
        </p:nvSpPr>
        <p:spPr bwMode="auto">
          <a:xfrm>
            <a:off x="3276600" y="6400800"/>
            <a:ext cx="2859088" cy="276225"/>
          </a:xfrm>
          <a:prstGeom prst="rect">
            <a:avLst/>
          </a:prstGeom>
          <a:noFill/>
          <a:ln w="9525">
            <a:noFill/>
            <a:miter lim="800000"/>
            <a:headEnd/>
            <a:tailEnd/>
          </a:ln>
        </p:spPr>
        <p:txBody>
          <a:bodyPr wrap="none">
            <a:spAutoFit/>
          </a:bodyPr>
          <a:lstStyle/>
          <a:p>
            <a:pPr eaLnBrk="0" hangingPunct="0"/>
            <a:r>
              <a:rPr lang="en-US" sz="1200">
                <a:solidFill>
                  <a:schemeClr val="tx1"/>
                </a:solidFill>
              </a:rPr>
              <a:t>"Cattoor, Larry G" &lt;cattoor@KU.EDU&gt;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par>
                                <p:cTn id="57" presetID="1" presetClass="entr" presetSubtype="0" fill="hold" grpId="1"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childTnLst>
                                </p:cTn>
                              </p:par>
                              <p:par>
                                <p:cTn id="59" presetID="1" presetClass="entr" presetSubtype="0" fill="hold" grpId="1"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1676400" y="533400"/>
            <a:ext cx="4800600" cy="1143000"/>
          </a:xfrm>
        </p:spPr>
        <p:txBody>
          <a:bodyPr/>
          <a:lstStyle/>
          <a:p>
            <a:pPr eaLnBrk="1" hangingPunct="1"/>
            <a:r>
              <a:rPr lang="en-US" sz="4400" smtClean="0"/>
              <a:t>Hazard vs. Risk</a:t>
            </a:r>
          </a:p>
        </p:txBody>
      </p:sp>
      <p:sp>
        <p:nvSpPr>
          <p:cNvPr id="30723" name="Rectangle 3"/>
          <p:cNvSpPr>
            <a:spLocks noGrp="1" noChangeArrowheads="1"/>
          </p:cNvSpPr>
          <p:nvPr>
            <p:ph type="body" idx="1"/>
          </p:nvPr>
        </p:nvSpPr>
        <p:spPr>
          <a:xfrm>
            <a:off x="1676400" y="1814513"/>
            <a:ext cx="5972175" cy="3671887"/>
          </a:xfrm>
        </p:spPr>
        <p:txBody>
          <a:bodyPr/>
          <a:lstStyle/>
          <a:p>
            <a:pPr eaLnBrk="1" hangingPunct="1"/>
            <a:r>
              <a:rPr lang="en-US" sz="2400" smtClean="0"/>
              <a:t>Hazards are dangers intrinsic to a substance or operation – a potential</a:t>
            </a:r>
          </a:p>
          <a:p>
            <a:pPr eaLnBrk="1" hangingPunct="1"/>
            <a:r>
              <a:rPr lang="en-US" sz="2400" smtClean="0"/>
              <a:t>Risk refers to the probability of injury associated with working with a substance or carrying out a particular laboratory operation</a:t>
            </a:r>
          </a:p>
          <a:p>
            <a:pPr eaLnBrk="1" hangingPunct="1"/>
            <a:r>
              <a:rPr lang="en-US" sz="2400" smtClean="0"/>
              <a:t>For a given chemical, risk can be reduced; hazard cannot</a:t>
            </a:r>
          </a:p>
          <a:p>
            <a:pPr eaLnBrk="1" hangingPunct="1"/>
            <a:r>
              <a:rPr lang="en-US" sz="2400" smtClean="0"/>
              <a:t>For a given process, both can be reduced</a:t>
            </a:r>
          </a:p>
          <a:p>
            <a:pPr eaLnBrk="1" hangingPunct="1"/>
            <a:endParaRPr lang="en-US" sz="2400" smtClean="0"/>
          </a:p>
        </p:txBody>
      </p:sp>
      <p:sp>
        <p:nvSpPr>
          <p:cNvPr id="22531" name="Text Box 4"/>
          <p:cNvSpPr txBox="1">
            <a:spLocks noChangeArrowheads="1"/>
          </p:cNvSpPr>
          <p:nvPr/>
        </p:nvSpPr>
        <p:spPr bwMode="auto">
          <a:xfrm>
            <a:off x="2278063" y="6188075"/>
            <a:ext cx="4924425" cy="517525"/>
          </a:xfrm>
          <a:prstGeom prst="rect">
            <a:avLst/>
          </a:prstGeom>
          <a:noFill/>
          <a:ln w="9525" algn="ctr">
            <a:noFill/>
            <a:miter lim="800000"/>
            <a:headEnd/>
            <a:tailEnd/>
          </a:ln>
        </p:spPr>
        <p:txBody>
          <a:bodyPr wrap="none">
            <a:spAutoFit/>
          </a:bodyPr>
          <a:lstStyle/>
          <a:p>
            <a:pPr algn="ctr"/>
            <a:r>
              <a:rPr lang="en-US" sz="1400" i="1">
                <a:solidFill>
                  <a:schemeClr val="tx1"/>
                </a:solidFill>
                <a:hlinkClick r:id="rId2"/>
              </a:rPr>
              <a:t>Prudent Practices for Handling, Storage, and Disposal of </a:t>
            </a:r>
          </a:p>
          <a:p>
            <a:pPr algn="ctr"/>
            <a:r>
              <a:rPr lang="en-US" sz="1400" i="1">
                <a:solidFill>
                  <a:schemeClr val="tx1"/>
                </a:solidFill>
                <a:hlinkClick r:id="rId2"/>
              </a:rPr>
              <a:t>Chemicals in Laboratories, p.14, National Research Council</a:t>
            </a:r>
            <a:r>
              <a:rPr lang="en-US" sz="1400">
                <a:solidFill>
                  <a:schemeClr val="tx1"/>
                </a:solidFill>
                <a:hlinkClick r:id="rId2"/>
              </a:rPr>
              <a:t> </a:t>
            </a:r>
            <a:endParaRPr lang="en-US" sz="14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1600200" y="457200"/>
            <a:ext cx="7010400" cy="1295400"/>
          </a:xfrm>
        </p:spPr>
        <p:txBody>
          <a:bodyPr/>
          <a:lstStyle/>
          <a:p>
            <a:pPr eaLnBrk="1" hangingPunct="1"/>
            <a:r>
              <a:rPr lang="en-US" sz="4400" smtClean="0"/>
              <a:t>Incident vs. Accident</a:t>
            </a:r>
          </a:p>
        </p:txBody>
      </p:sp>
      <p:sp>
        <p:nvSpPr>
          <p:cNvPr id="31747" name="Rectangle 3"/>
          <p:cNvSpPr>
            <a:spLocks noGrp="1" noChangeArrowheads="1"/>
          </p:cNvSpPr>
          <p:nvPr>
            <p:ph type="body" idx="1"/>
          </p:nvPr>
        </p:nvSpPr>
        <p:spPr>
          <a:xfrm>
            <a:off x="1524000" y="1676400"/>
            <a:ext cx="6705600" cy="4343400"/>
          </a:xfrm>
        </p:spPr>
        <p:txBody>
          <a:bodyPr/>
          <a:lstStyle/>
          <a:p>
            <a:pPr eaLnBrk="1" hangingPunct="1">
              <a:lnSpc>
                <a:spcPct val="90000"/>
              </a:lnSpc>
              <a:spcBef>
                <a:spcPct val="50000"/>
              </a:spcBef>
            </a:pPr>
            <a:r>
              <a:rPr lang="en-US" smtClean="0">
                <a:solidFill>
                  <a:schemeClr val="tx1"/>
                </a:solidFill>
              </a:rPr>
              <a:t>An</a:t>
            </a:r>
            <a:r>
              <a:rPr lang="en-US" b="1" smtClean="0">
                <a:solidFill>
                  <a:schemeClr val="tx1"/>
                </a:solidFill>
              </a:rPr>
              <a:t> INCIDENT</a:t>
            </a:r>
            <a:r>
              <a:rPr lang="en-US" smtClean="0">
                <a:solidFill>
                  <a:schemeClr val="tx1"/>
                </a:solidFill>
              </a:rPr>
              <a:t> is </a:t>
            </a:r>
          </a:p>
          <a:p>
            <a:pPr lvl="1" eaLnBrk="1" hangingPunct="1">
              <a:lnSpc>
                <a:spcPct val="90000"/>
              </a:lnSpc>
              <a:spcBef>
                <a:spcPct val="50000"/>
              </a:spcBef>
            </a:pPr>
            <a:r>
              <a:rPr lang="en-US" sz="2000" smtClean="0">
                <a:solidFill>
                  <a:schemeClr val="tx1"/>
                </a:solidFill>
              </a:rPr>
              <a:t>A near miss, or, more nearly correct, a near hit</a:t>
            </a:r>
          </a:p>
          <a:p>
            <a:pPr lvl="1" eaLnBrk="1" hangingPunct="1">
              <a:lnSpc>
                <a:spcPct val="90000"/>
              </a:lnSpc>
              <a:spcBef>
                <a:spcPct val="50000"/>
              </a:spcBef>
            </a:pPr>
            <a:r>
              <a:rPr lang="en-US" sz="2000" smtClean="0">
                <a:solidFill>
                  <a:schemeClr val="tx1"/>
                </a:solidFill>
              </a:rPr>
              <a:t> It has can be called a “lucky accident.”</a:t>
            </a:r>
          </a:p>
          <a:p>
            <a:pPr eaLnBrk="1" hangingPunct="1">
              <a:lnSpc>
                <a:spcPct val="90000"/>
              </a:lnSpc>
              <a:spcBef>
                <a:spcPct val="50000"/>
              </a:spcBef>
            </a:pPr>
            <a:r>
              <a:rPr lang="en-US" smtClean="0">
                <a:solidFill>
                  <a:schemeClr val="tx1"/>
                </a:solidFill>
              </a:rPr>
              <a:t>An</a:t>
            </a:r>
            <a:r>
              <a:rPr lang="en-US" b="1" smtClean="0">
                <a:solidFill>
                  <a:schemeClr val="tx1"/>
                </a:solidFill>
              </a:rPr>
              <a:t> ACCIDENT</a:t>
            </a:r>
            <a:r>
              <a:rPr lang="en-US" smtClean="0">
                <a:solidFill>
                  <a:schemeClr val="tx1"/>
                </a:solidFill>
              </a:rPr>
              <a:t> is</a:t>
            </a:r>
          </a:p>
          <a:p>
            <a:pPr lvl="1" eaLnBrk="1" hangingPunct="1">
              <a:lnSpc>
                <a:spcPct val="90000"/>
              </a:lnSpc>
              <a:spcBef>
                <a:spcPct val="50000"/>
              </a:spcBef>
            </a:pPr>
            <a:r>
              <a:rPr lang="en-US" sz="2000" smtClean="0">
                <a:solidFill>
                  <a:schemeClr val="tx1"/>
                </a:solidFill>
              </a:rPr>
              <a:t>An unplanned, unwanted event that disrupts the orderly flow of the work process  </a:t>
            </a:r>
          </a:p>
          <a:p>
            <a:pPr lvl="1" eaLnBrk="1" hangingPunct="1">
              <a:lnSpc>
                <a:spcPct val="90000"/>
              </a:lnSpc>
              <a:spcBef>
                <a:spcPct val="50000"/>
              </a:spcBef>
            </a:pPr>
            <a:r>
              <a:rPr lang="en-US" sz="2000" smtClean="0">
                <a:solidFill>
                  <a:schemeClr val="tx1"/>
                </a:solidFill>
              </a:rPr>
              <a:t>It involves the motion (energy) of people, objects, or substances  </a:t>
            </a:r>
          </a:p>
          <a:p>
            <a:pPr lvl="1" eaLnBrk="1" hangingPunct="1">
              <a:lnSpc>
                <a:spcPct val="90000"/>
              </a:lnSpc>
              <a:spcBef>
                <a:spcPct val="50000"/>
              </a:spcBef>
            </a:pPr>
            <a:r>
              <a:rPr lang="en-US" sz="2000" smtClean="0">
                <a:solidFill>
                  <a:schemeClr val="tx1"/>
                </a:solidFill>
              </a:rPr>
              <a:t>It is indicated by physical injury and/or property damage</a:t>
            </a:r>
          </a:p>
          <a:p>
            <a:pPr eaLnBrk="1" hangingPunct="1">
              <a:lnSpc>
                <a:spcPct val="90000"/>
              </a:lnSpc>
              <a:spcBef>
                <a:spcPct val="50000"/>
              </a:spcBef>
              <a:buFont typeface="Wingdings" pitchFamily="2" charset="2"/>
              <a:buNone/>
            </a:pPr>
            <a:endParaRPr lang="en-US" smtClean="0">
              <a:solidFill>
                <a:schemeClr val="tx1"/>
              </a:solidFill>
            </a:endParaRPr>
          </a:p>
          <a:p>
            <a:pPr eaLnBrk="1" hangingPunct="1">
              <a:lnSpc>
                <a:spcPct val="90000"/>
              </a:lnSpc>
              <a:buFont typeface="Wingdings" pitchFamily="2" charset="2"/>
              <a:buNone/>
            </a:pPr>
            <a:endParaRPr lang="en-US" smtClean="0"/>
          </a:p>
        </p:txBody>
      </p:sp>
      <p:sp>
        <p:nvSpPr>
          <p:cNvPr id="23555" name="Text Box 4"/>
          <p:cNvSpPr txBox="1">
            <a:spLocks noChangeArrowheads="1"/>
          </p:cNvSpPr>
          <p:nvPr/>
        </p:nvSpPr>
        <p:spPr bwMode="auto">
          <a:xfrm>
            <a:off x="3346450" y="6186488"/>
            <a:ext cx="2178050" cy="366712"/>
          </a:xfrm>
          <a:prstGeom prst="rect">
            <a:avLst/>
          </a:prstGeom>
          <a:noFill/>
          <a:ln w="9525" algn="ctr">
            <a:noFill/>
            <a:miter lim="800000"/>
            <a:headEnd/>
            <a:tailEnd/>
          </a:ln>
        </p:spPr>
        <p:txBody>
          <a:bodyPr wrap="none">
            <a:spAutoFit/>
          </a:bodyPr>
          <a:lstStyle/>
          <a:p>
            <a:pPr algn="ctr"/>
            <a:r>
              <a:rPr lang="en-US" sz="1800">
                <a:solidFill>
                  <a:schemeClr val="tx1"/>
                </a:solidFill>
                <a:hlinkClick r:id="rId2"/>
              </a:rPr>
              <a:t>The Accident Weed</a:t>
            </a:r>
            <a:endParaRPr lang="en-US" sz="18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uiExpand="1" build="p"/>
    </p:bldLst>
  </p:timing>
</p:sld>
</file>

<file path=ppt/theme/theme1.xml><?xml version="1.0" encoding="utf-8"?>
<a:theme xmlns:a="http://schemas.openxmlformats.org/drawingml/2006/main" name="Cascade">
  <a:themeElements>
    <a:clrScheme name="Cascade 1">
      <a:dk1>
        <a:srgbClr val="C0C0C0"/>
      </a:dk1>
      <a:lt1>
        <a:srgbClr val="FFFFFF"/>
      </a:lt1>
      <a:dk2>
        <a:srgbClr val="000000"/>
      </a:dk2>
      <a:lt2>
        <a:srgbClr val="FFFFFF"/>
      </a:lt2>
      <a:accent1>
        <a:srgbClr val="FF3300"/>
      </a:accent1>
      <a:accent2>
        <a:srgbClr val="666699"/>
      </a:accent2>
      <a:accent3>
        <a:srgbClr val="AAAAAA"/>
      </a:accent3>
      <a:accent4>
        <a:srgbClr val="DADADA"/>
      </a:accent4>
      <a:accent5>
        <a:srgbClr val="FFADAA"/>
      </a:accent5>
      <a:accent6>
        <a:srgbClr val="5C5C8A"/>
      </a:accent6>
      <a:hlink>
        <a:srgbClr val="FFFF99"/>
      </a:hlink>
      <a:folHlink>
        <a:srgbClr val="FF9900"/>
      </a:folHlink>
    </a:clrScheme>
    <a:fontScheme name="Casca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latin typeface="Arial" charset="0"/>
          </a:defRPr>
        </a:defPPr>
      </a:lstStyle>
    </a:lnDef>
  </a:objectDefaults>
  <a:extraClrSchemeLst>
    <a:extraClrScheme>
      <a:clrScheme name="Cascade 1">
        <a:dk1>
          <a:srgbClr val="C0C0C0"/>
        </a:dk1>
        <a:lt1>
          <a:srgbClr val="FFFFFF"/>
        </a:lt1>
        <a:dk2>
          <a:srgbClr val="000000"/>
        </a:dk2>
        <a:lt2>
          <a:srgbClr val="FFFFFF"/>
        </a:lt2>
        <a:accent1>
          <a:srgbClr val="FF3300"/>
        </a:accent1>
        <a:accent2>
          <a:srgbClr val="666699"/>
        </a:accent2>
        <a:accent3>
          <a:srgbClr val="AAAAAA"/>
        </a:accent3>
        <a:accent4>
          <a:srgbClr val="DADADA"/>
        </a:accent4>
        <a:accent5>
          <a:srgbClr val="FFADAA"/>
        </a:accent5>
        <a:accent6>
          <a:srgbClr val="5C5C8A"/>
        </a:accent6>
        <a:hlink>
          <a:srgbClr val="FFFF99"/>
        </a:hlink>
        <a:folHlink>
          <a:srgbClr val="FF9900"/>
        </a:folHlink>
      </a:clrScheme>
      <a:clrMap bg1="dk2" tx1="lt1" bg2="dk1" tx2="lt2" accent1="accent1" accent2="accent2" accent3="accent3" accent4="accent4" accent5="accent5" accent6="accent6" hlink="hlink" folHlink="folHlink"/>
    </a:extraClrScheme>
    <a:extraClrScheme>
      <a:clrScheme name="Cascade 2">
        <a:dk1>
          <a:srgbClr val="CC99FF"/>
        </a:dk1>
        <a:lt1>
          <a:srgbClr val="FFFFFF"/>
        </a:lt1>
        <a:dk2>
          <a:srgbClr val="400040"/>
        </a:dk2>
        <a:lt2>
          <a:srgbClr val="FFFFFF"/>
        </a:lt2>
        <a:accent1>
          <a:srgbClr val="FF66FF"/>
        </a:accent1>
        <a:accent2>
          <a:srgbClr val="CC00CC"/>
        </a:accent2>
        <a:accent3>
          <a:srgbClr val="AFAAAF"/>
        </a:accent3>
        <a:accent4>
          <a:srgbClr val="DADADA"/>
        </a:accent4>
        <a:accent5>
          <a:srgbClr val="FFB8FF"/>
        </a:accent5>
        <a:accent6>
          <a:srgbClr val="B900B9"/>
        </a:accent6>
        <a:hlink>
          <a:srgbClr val="FF7C80"/>
        </a:hlink>
        <a:folHlink>
          <a:srgbClr val="990099"/>
        </a:folHlink>
      </a:clrScheme>
      <a:clrMap bg1="dk2" tx1="lt1" bg2="dk1" tx2="lt2" accent1="accent1" accent2="accent2" accent3="accent3" accent4="accent4" accent5="accent5" accent6="accent6" hlink="hlink" folHlink="folHlink"/>
    </a:extraClrScheme>
    <a:extraClrScheme>
      <a:clrScheme name="Cascade 3">
        <a:dk1>
          <a:srgbClr val="CC99FF"/>
        </a:dk1>
        <a:lt1>
          <a:srgbClr val="FFFFFF"/>
        </a:lt1>
        <a:dk2>
          <a:srgbClr val="34022D"/>
        </a:dk2>
        <a:lt2>
          <a:srgbClr val="FFFFFF"/>
        </a:lt2>
        <a:accent1>
          <a:srgbClr val="775EC8"/>
        </a:accent1>
        <a:accent2>
          <a:srgbClr val="9933FF"/>
        </a:accent2>
        <a:accent3>
          <a:srgbClr val="AEAAAD"/>
        </a:accent3>
        <a:accent4>
          <a:srgbClr val="DADADA"/>
        </a:accent4>
        <a:accent5>
          <a:srgbClr val="BDB6E0"/>
        </a:accent5>
        <a:accent6>
          <a:srgbClr val="8A2DE7"/>
        </a:accent6>
        <a:hlink>
          <a:srgbClr val="993366"/>
        </a:hlink>
        <a:folHlink>
          <a:srgbClr val="969696"/>
        </a:folHlink>
      </a:clrScheme>
      <a:clrMap bg1="dk2" tx1="lt1" bg2="dk1" tx2="lt2" accent1="accent1" accent2="accent2" accent3="accent3" accent4="accent4" accent5="accent5" accent6="accent6" hlink="hlink" folHlink="folHlink"/>
    </a:extraClrScheme>
    <a:extraClrScheme>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clrMap bg1="dk2" tx1="lt1" bg2="dk1" tx2="lt2" accent1="accent1" accent2="accent2" accent3="accent3" accent4="accent4" accent5="accent5" accent6="accent6" hlink="hlink" folHlink="folHlink"/>
    </a:extraClrScheme>
    <a:extraClrScheme>
      <a:clrScheme name="Cascade 5">
        <a:dk1>
          <a:srgbClr val="00FFFF"/>
        </a:dk1>
        <a:lt1>
          <a:srgbClr val="FFFFFF"/>
        </a:lt1>
        <a:dk2>
          <a:srgbClr val="4E009C"/>
        </a:dk2>
        <a:lt2>
          <a:srgbClr val="FFFFFF"/>
        </a:lt2>
        <a:accent1>
          <a:srgbClr val="00A8A4"/>
        </a:accent1>
        <a:accent2>
          <a:srgbClr val="3399FF"/>
        </a:accent2>
        <a:accent3>
          <a:srgbClr val="B2AACB"/>
        </a:accent3>
        <a:accent4>
          <a:srgbClr val="DADADA"/>
        </a:accent4>
        <a:accent5>
          <a:srgbClr val="AAD1CF"/>
        </a:accent5>
        <a:accent6>
          <a:srgbClr val="2D8A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ascade 6">
        <a:dk1>
          <a:srgbClr val="CCCC33"/>
        </a:dk1>
        <a:lt1>
          <a:srgbClr val="FFFFFF"/>
        </a:lt1>
        <a:dk2>
          <a:srgbClr val="003300"/>
        </a:dk2>
        <a:lt2>
          <a:srgbClr val="FFFFCC"/>
        </a:lt2>
        <a:accent1>
          <a:srgbClr val="008000"/>
        </a:accent1>
        <a:accent2>
          <a:srgbClr val="669900"/>
        </a:accent2>
        <a:accent3>
          <a:srgbClr val="AAADAA"/>
        </a:accent3>
        <a:accent4>
          <a:srgbClr val="DADADA"/>
        </a:accent4>
        <a:accent5>
          <a:srgbClr val="AAC0AA"/>
        </a:accent5>
        <a:accent6>
          <a:srgbClr val="5C8A00"/>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ascade 7">
        <a:dk1>
          <a:srgbClr val="CCCC99"/>
        </a:dk1>
        <a:lt1>
          <a:srgbClr val="FFFFFF"/>
        </a:lt1>
        <a:dk2>
          <a:srgbClr val="800000"/>
        </a:dk2>
        <a:lt2>
          <a:srgbClr val="FFFFFF"/>
        </a:lt2>
        <a:accent1>
          <a:srgbClr val="CC9900"/>
        </a:accent1>
        <a:accent2>
          <a:srgbClr val="996633"/>
        </a:accent2>
        <a:accent3>
          <a:srgbClr val="C0AAAA"/>
        </a:accent3>
        <a:accent4>
          <a:srgbClr val="DADADA"/>
        </a:accent4>
        <a:accent5>
          <a:srgbClr val="E2CAAA"/>
        </a:accent5>
        <a:accent6>
          <a:srgbClr val="8A5C2D"/>
        </a:accent6>
        <a:hlink>
          <a:srgbClr val="FFFFCC"/>
        </a:hlink>
        <a:folHlink>
          <a:srgbClr val="DDD800"/>
        </a:folHlink>
      </a:clrScheme>
      <a:clrMap bg1="dk2" tx1="lt1" bg2="dk1" tx2="lt2" accent1="accent1" accent2="accent2" accent3="accent3" accent4="accent4" accent5="accent5" accent6="accent6" hlink="hlink" folHlink="folHlink"/>
    </a:extraClrScheme>
    <a:extraClrScheme>
      <a:clrScheme name="Cascade 8">
        <a:dk1>
          <a:srgbClr val="204162"/>
        </a:dk1>
        <a:lt1>
          <a:srgbClr val="FFFFFF"/>
        </a:lt1>
        <a:dk2>
          <a:srgbClr val="204162"/>
        </a:dk2>
        <a:lt2>
          <a:srgbClr val="003300"/>
        </a:lt2>
        <a:accent1>
          <a:srgbClr val="99CC00"/>
        </a:accent1>
        <a:accent2>
          <a:srgbClr val="336633"/>
        </a:accent2>
        <a:accent3>
          <a:srgbClr val="FFFFFF"/>
        </a:accent3>
        <a:accent4>
          <a:srgbClr val="1A3653"/>
        </a:accent4>
        <a:accent5>
          <a:srgbClr val="CAE2AA"/>
        </a:accent5>
        <a:accent6>
          <a:srgbClr val="2D5C2D"/>
        </a:accent6>
        <a:hlink>
          <a:srgbClr val="6666FF"/>
        </a:hlink>
        <a:folHlink>
          <a:srgbClr val="C5C248"/>
        </a:folHlink>
      </a:clrScheme>
      <a:clrMap bg1="lt1" tx1="dk1" bg2="lt2" tx2="dk2" accent1="accent1" accent2="accent2" accent3="accent3" accent4="accent4" accent5="accent5" accent6="accent6" hlink="hlink" folHlink="folHlink"/>
    </a:extraClrScheme>
    <a:extraClrScheme>
      <a:clrScheme name="Cascade 9">
        <a:dk1>
          <a:srgbClr val="000000"/>
        </a:dk1>
        <a:lt1>
          <a:srgbClr val="FFFFFF"/>
        </a:lt1>
        <a:dk2>
          <a:srgbClr val="1C1C34"/>
        </a:dk2>
        <a:lt2>
          <a:srgbClr val="000066"/>
        </a:lt2>
        <a:accent1>
          <a:srgbClr val="DDDDDD"/>
        </a:accent1>
        <a:accent2>
          <a:srgbClr val="6699CC"/>
        </a:accent2>
        <a:accent3>
          <a:srgbClr val="FFFFFF"/>
        </a:accent3>
        <a:accent4>
          <a:srgbClr val="000000"/>
        </a:accent4>
        <a:accent5>
          <a:srgbClr val="EBEBEB"/>
        </a:accent5>
        <a:accent6>
          <a:srgbClr val="5C8AB9"/>
        </a:accent6>
        <a:hlink>
          <a:srgbClr val="005A58"/>
        </a:hlink>
        <a:folHlink>
          <a:srgbClr val="808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8656</TotalTime>
  <Words>3425</Words>
  <Application>Microsoft Office PowerPoint</Application>
  <PresentationFormat>On-screen Show (4:3)</PresentationFormat>
  <Paragraphs>514</Paragraphs>
  <Slides>68</Slides>
  <Notes>21</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Cascade</vt:lpstr>
      <vt:lpstr>Slide 1</vt:lpstr>
      <vt:lpstr>Progress From 2005</vt:lpstr>
      <vt:lpstr>Slide 3</vt:lpstr>
      <vt:lpstr>Slide 4</vt:lpstr>
      <vt:lpstr>Culture - Definition</vt:lpstr>
      <vt:lpstr>Slide 6</vt:lpstr>
      <vt:lpstr>Top 10 lab safety excuses from university professors: (Some actual quotes, others paraphrased with the bad words edited out.)</vt:lpstr>
      <vt:lpstr>Hazard vs. Risk</vt:lpstr>
      <vt:lpstr>Incident vs. Accident</vt:lpstr>
      <vt:lpstr>However…</vt:lpstr>
      <vt:lpstr>Slide 11</vt:lpstr>
      <vt:lpstr>Active Cause</vt:lpstr>
      <vt:lpstr>Latent Cause</vt:lpstr>
      <vt:lpstr>Slide 14</vt:lpstr>
      <vt:lpstr>Slide 15</vt:lpstr>
      <vt:lpstr>Swiss Cheese Model</vt:lpstr>
      <vt:lpstr>Slide 17</vt:lpstr>
      <vt:lpstr>Slide 18</vt:lpstr>
      <vt:lpstr>Slide 19</vt:lpstr>
      <vt:lpstr>Common Themes (Root Causes) Found</vt:lpstr>
      <vt:lpstr>Slide 21</vt:lpstr>
      <vt:lpstr>Safety Precedence Sequence (Barriers)</vt:lpstr>
      <vt:lpstr>Slide 23</vt:lpstr>
      <vt:lpstr>In a Safety Culture Attitudes &amp; Behaviors  </vt:lpstr>
      <vt:lpstr>Slide 25</vt:lpstr>
      <vt:lpstr>Slide 26</vt:lpstr>
      <vt:lpstr>Slide 27</vt:lpstr>
      <vt:lpstr>OSHA Standards (Regulatory)</vt:lpstr>
      <vt:lpstr>OSHA Standards, cont.</vt:lpstr>
      <vt:lpstr>Permissible Exposure Limit (PEL)</vt:lpstr>
      <vt:lpstr>Time Weighted Average (TWA)</vt:lpstr>
      <vt:lpstr>What concentration (ppm) of solvent would be created by evaporating ONE MOLE of solvent into the stockroom solvent room?</vt:lpstr>
      <vt:lpstr>Practicality of PELs</vt:lpstr>
      <vt:lpstr>Slide 34</vt:lpstr>
      <vt:lpstr>Common OSHA Terms</vt:lpstr>
      <vt:lpstr>Slide 36</vt:lpstr>
      <vt:lpstr>Other Agency Acronyms</vt:lpstr>
      <vt:lpstr>Slide 38</vt:lpstr>
      <vt:lpstr>Slide 39</vt:lpstr>
      <vt:lpstr>Where to Find Information</vt:lpstr>
      <vt:lpstr>Slide 41</vt:lpstr>
      <vt:lpstr>Warning Properties – Smell</vt:lpstr>
      <vt:lpstr>Smell</vt:lpstr>
      <vt:lpstr>Children &amp; Exposure</vt:lpstr>
      <vt:lpstr> 1910.1450(f)(3)(iv) </vt:lpstr>
      <vt:lpstr>Signs</vt:lpstr>
      <vt:lpstr>Symptoms</vt:lpstr>
      <vt:lpstr>Where to Find Information</vt:lpstr>
      <vt:lpstr>Slide 49</vt:lpstr>
      <vt:lpstr>Storage </vt:lpstr>
      <vt:lpstr>Slide 51</vt:lpstr>
      <vt:lpstr>Slide 52</vt:lpstr>
      <vt:lpstr>Slide 53</vt:lpstr>
      <vt:lpstr>Slide 54</vt:lpstr>
      <vt:lpstr>Slide 55</vt:lpstr>
      <vt:lpstr>Slide 56</vt:lpstr>
      <vt:lpstr>Slide 57</vt:lpstr>
      <vt:lpstr>Slide 58</vt:lpstr>
      <vt:lpstr>Slide 59</vt:lpstr>
      <vt:lpstr>Protocol for Injured or Ill Persons Assume…</vt:lpstr>
      <vt:lpstr>Life Threatening – Students, Employees, and Visitors</vt:lpstr>
      <vt:lpstr>Employee or Student–  Non Life Threatening – Requires Treatment</vt:lpstr>
      <vt:lpstr>Employee or Student–  Non Life Threatening – Follow-up suggested</vt:lpstr>
      <vt:lpstr>Employee  Non Life Threatening – Requires Treatment</vt:lpstr>
      <vt:lpstr>Reminders </vt:lpstr>
      <vt:lpstr>Things to Improve</vt:lpstr>
      <vt:lpstr>In The Works</vt:lpstr>
      <vt:lpstr>Slide 68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Samuella B. Sigmann SBS</dc:creator>
  <cp:lastModifiedBy>Samuella B. Sigmann</cp:lastModifiedBy>
  <cp:revision>250</cp:revision>
  <dcterms:created xsi:type="dcterms:W3CDTF">2008-02-23T01:53:25Z</dcterms:created>
  <dcterms:modified xsi:type="dcterms:W3CDTF">2008-04-03T15:56:30Z</dcterms:modified>
</cp:coreProperties>
</file>